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4"/>
  </p:notesMasterIdLst>
  <p:handoutMasterIdLst>
    <p:handoutMasterId r:id="rId55"/>
  </p:handoutMasterIdLst>
  <p:sldIdLst>
    <p:sldId id="464" r:id="rId2"/>
    <p:sldId id="506" r:id="rId3"/>
    <p:sldId id="512" r:id="rId4"/>
    <p:sldId id="542" r:id="rId5"/>
    <p:sldId id="492" r:id="rId6"/>
    <p:sldId id="513" r:id="rId7"/>
    <p:sldId id="493" r:id="rId8"/>
    <p:sldId id="495" r:id="rId9"/>
    <p:sldId id="498" r:id="rId10"/>
    <p:sldId id="514" r:id="rId11"/>
    <p:sldId id="526" r:id="rId12"/>
    <p:sldId id="515" r:id="rId13"/>
    <p:sldId id="517" r:id="rId14"/>
    <p:sldId id="518" r:id="rId15"/>
    <p:sldId id="519" r:id="rId16"/>
    <p:sldId id="499" r:id="rId17"/>
    <p:sldId id="556" r:id="rId18"/>
    <p:sldId id="708" r:id="rId19"/>
    <p:sldId id="520" r:id="rId20"/>
    <p:sldId id="500" r:id="rId21"/>
    <p:sldId id="521" r:id="rId22"/>
    <p:sldId id="523" r:id="rId23"/>
    <p:sldId id="524" r:id="rId24"/>
    <p:sldId id="525" r:id="rId25"/>
    <p:sldId id="527" r:id="rId26"/>
    <p:sldId id="562" r:id="rId27"/>
    <p:sldId id="528" r:id="rId28"/>
    <p:sldId id="529" r:id="rId29"/>
    <p:sldId id="709" r:id="rId30"/>
    <p:sldId id="531" r:id="rId31"/>
    <p:sldId id="532" r:id="rId32"/>
    <p:sldId id="533" r:id="rId33"/>
    <p:sldId id="557" r:id="rId34"/>
    <p:sldId id="558" r:id="rId35"/>
    <p:sldId id="534" r:id="rId36"/>
    <p:sldId id="535" r:id="rId37"/>
    <p:sldId id="536" r:id="rId38"/>
    <p:sldId id="537" r:id="rId39"/>
    <p:sldId id="546" r:id="rId40"/>
    <p:sldId id="547" r:id="rId41"/>
    <p:sldId id="530" r:id="rId42"/>
    <p:sldId id="548" r:id="rId43"/>
    <p:sldId id="550" r:id="rId44"/>
    <p:sldId id="563" r:id="rId45"/>
    <p:sldId id="551" r:id="rId46"/>
    <p:sldId id="552" r:id="rId47"/>
    <p:sldId id="564" r:id="rId48"/>
    <p:sldId id="703" r:id="rId49"/>
    <p:sldId id="686" r:id="rId50"/>
    <p:sldId id="724" r:id="rId51"/>
    <p:sldId id="725" r:id="rId52"/>
    <p:sldId id="549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saf" initials="A.M." lastIdx="35" clrIdx="0"/>
  <p:cmAuthor id="1" name="Guy" initials="G" lastIdx="0" clrIdx="1"/>
  <p:cmAuthor id="2" name="geraw" initials="g" lastIdx="26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00FF00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279" autoAdjust="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25636-2992-424C-B232-382C47FA6BB0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2839D-639D-4906-A73A-C3FBF3BF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7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E9CBA-FDB1-4A0F-94E0-8EC77C476E4E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E766-A110-4AE3-88D4-42A86ADA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403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74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3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Property 5</a:t>
            </a:r>
            <a:r>
              <a:rPr lang="en-US" baseline="0" dirty="0"/>
              <a:t> in the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01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Property 8 in the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19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4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14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2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26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4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16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3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8146C-0199-4A0C-9024-6A4CAE9DF265}" type="datetime1">
              <a:rPr lang="en-US" smtClean="0"/>
              <a:t>27-Oct-19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9BF7B-6C80-4013-9634-53995E2919F6}" type="datetime1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8BF14A46-885A-4EEE-B101-81C678D20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E9766-DC95-41C1-8D85-70B5AF921E4C}" type="datetime1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8BF14A46-885A-4EEE-B101-81C678D20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206A-EEC8-493A-840E-FE46C6A384A0}" type="datetime1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A12B-EDD2-4B54-87B1-0F8E0688CC10}" type="datetime1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8BF14A46-885A-4EEE-B101-81C678D2032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6A8F-8D8D-465B-BF15-87F182E2E175}" type="datetime1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041-1B37-48D1-98F7-210ECB7936A8}" type="datetime1">
              <a:rPr lang="en-US" smtClean="0"/>
              <a:t>27-Oct-19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8BF14A46-885A-4EEE-B101-81C678D20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DF6B-B9D0-4200-A68A-127DB6540D5B}" type="datetime1">
              <a:rPr lang="en-US" smtClean="0"/>
              <a:t>27-Oct-19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5DDC-13CF-4F06-AEB9-286C1588734D}" type="datetime1">
              <a:rPr lang="en-US" smtClean="0"/>
              <a:t>27-Oct-19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8BF14A46-885A-4EEE-B101-81C678D2032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8087A-8D45-4DBD-B98C-9CC3690147B4}" type="datetime1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8BF14A46-885A-4EEE-B101-81C678D20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E797A-A345-4D1B-9929-B2F3B1A6E3F3}" type="datetime1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8BF14A46-885A-4EEE-B101-81C678D203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36ECC6F-85AC-429B-970E-EB0C3A411B0D}" type="datetime1">
              <a:rPr lang="en-US" smtClean="0"/>
              <a:t>27-Oct-19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229600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fld id="{8971FD5F-1456-48F4-B413-FCE259FEC5C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‹#›</a:t>
            </a:fld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baseline="0">
                <a:latin typeface="Arial" panose="020B0604020202020204" pitchFamily="34" charset="0"/>
                <a:cs typeface="Arial" panose="020B0604020202020204" pitchFamily="34" charset="0"/>
              </a:rPr>
              <a:t> 52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0.pn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40.png"/><Relationship Id="rId5" Type="http://schemas.openxmlformats.org/officeDocument/2006/relationships/image" Target="../media/image80.png"/><Relationship Id="rId10" Type="http://schemas.openxmlformats.org/officeDocument/2006/relationships/image" Target="../media/image130.png"/><Relationship Id="rId4" Type="http://schemas.openxmlformats.org/officeDocument/2006/relationships/image" Target="../media/image70.png"/><Relationship Id="rId9" Type="http://schemas.openxmlformats.org/officeDocument/2006/relationships/image" Target="../media/image39.png"/><Relationship Id="rId1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311.png"/><Relationship Id="rId3" Type="http://schemas.openxmlformats.org/officeDocument/2006/relationships/image" Target="../media/image312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5" Type="http://schemas.openxmlformats.org/officeDocument/2006/relationships/image" Target="../media/image290.png"/><Relationship Id="rId10" Type="http://schemas.openxmlformats.org/officeDocument/2006/relationships/image" Target="../media/image250.png"/><Relationship Id="rId19" Type="http://schemas.openxmlformats.org/officeDocument/2006/relationships/image" Target="../media/image241.png"/><Relationship Id="rId4" Type="http://schemas.openxmlformats.org/officeDocument/2006/relationships/image" Target="../media/image180.png"/><Relationship Id="rId9" Type="http://schemas.openxmlformats.org/officeDocument/2006/relationships/image" Target="../media/image240.png"/><Relationship Id="rId14" Type="http://schemas.openxmlformats.org/officeDocument/2006/relationships/image" Target="../media/image2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5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51.png"/><Relationship Id="rId5" Type="http://schemas.openxmlformats.org/officeDocument/2006/relationships/image" Target="../media/image190.png"/><Relationship Id="rId10" Type="http://schemas.openxmlformats.org/officeDocument/2006/relationships/image" Target="../media/image241.png"/><Relationship Id="rId4" Type="http://schemas.openxmlformats.org/officeDocument/2006/relationships/image" Target="../media/image183.png"/><Relationship Id="rId9" Type="http://schemas.openxmlformats.org/officeDocument/2006/relationships/image" Target="../media/image2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60.png"/><Relationship Id="rId3" Type="http://schemas.openxmlformats.org/officeDocument/2006/relationships/image" Target="../media/image261.png"/><Relationship Id="rId7" Type="http://schemas.openxmlformats.org/officeDocument/2006/relationships/image" Target="../media/image301.png"/><Relationship Id="rId12" Type="http://schemas.openxmlformats.org/officeDocument/2006/relationships/image" Target="../media/image350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40.png"/><Relationship Id="rId5" Type="http://schemas.openxmlformats.org/officeDocument/2006/relationships/image" Target="../media/image1010.png"/><Relationship Id="rId15" Type="http://schemas.openxmlformats.org/officeDocument/2006/relationships/image" Target="../media/image380.png"/><Relationship Id="rId10" Type="http://schemas.openxmlformats.org/officeDocument/2006/relationships/image" Target="../media/image33.png"/><Relationship Id="rId4" Type="http://schemas.openxmlformats.org/officeDocument/2006/relationships/image" Target="../media/image271.png"/><Relationship Id="rId9" Type="http://schemas.openxmlformats.org/officeDocument/2006/relationships/image" Target="../media/image320.png"/><Relationship Id="rId14" Type="http://schemas.openxmlformats.org/officeDocument/2006/relationships/image" Target="../media/image3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44.png"/><Relationship Id="rId4" Type="http://schemas.openxmlformats.org/officeDocument/2006/relationships/image" Target="../media/image2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990600" y="1447800"/>
                <a:ext cx="8153400" cy="1524000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4400" dirty="0">
                    <a:solidFill>
                      <a:srgbClr val="0000FF"/>
                    </a:solidFill>
                  </a:rPr>
                  <a:t>Automated Reasoning about Software </a:t>
                </a:r>
                <a:br>
                  <a:rPr lang="en-US" sz="4400" dirty="0">
                    <a:solidFill>
                      <a:srgbClr val="0000FF"/>
                    </a:solidFill>
                  </a:rPr>
                </a:br>
                <a:r>
                  <a:rPr lang="en-US" sz="4400" dirty="0">
                    <a:solidFill>
                      <a:srgbClr val="0000F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67532</m:t>
                    </m:r>
                  </m:oMath>
                </a14:m>
                <a:r>
                  <a:rPr lang="en-US" sz="4400" dirty="0">
                    <a:solidFill>
                      <a:srgbClr val="0000FF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990600" y="1447800"/>
                <a:ext cx="8153400" cy="1524000"/>
              </a:xfrm>
              <a:blipFill rotWithShape="0">
                <a:blip r:embed="rId2"/>
                <a:stretch>
                  <a:fillRect l="-2244" r="-3964" b="-2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990600" y="3810000"/>
                <a:ext cx="8153400" cy="1828800"/>
              </a:xfrm>
              <a:prstGeom prst="rect">
                <a:avLst/>
              </a:prstGeom>
            </p:spPr>
            <p:txBody>
              <a:bodyPr anchor="b">
                <a:norm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300" kern="1200">
                    <a:solidFill>
                      <a:schemeClr val="tx2">
                        <a:satMod val="130000"/>
                      </a:schemeClr>
                    </a:solidFill>
                    <a:effectLst>
                      <a:outerShdw blurRad="50000" dist="3000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  <a:extLst/>
              </a:lstStyle>
              <a:p>
                <a:pPr algn="ctr"/>
                <a:r>
                  <a:rPr lang="en-US" sz="2800" dirty="0"/>
                  <a:t>Guy Katz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Lecture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: Introduction</a:t>
                </a:r>
                <a:br>
                  <a:rPr lang="en-US" sz="2800" dirty="0"/>
                </a:br>
                <a:r>
                  <a:rPr lang="en-US" sz="2800" dirty="0"/>
                  <a:t>October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800" baseline="30000" dirty="0"/>
                  <a:t>th</a:t>
                </a:r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201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810000"/>
                <a:ext cx="8153400" cy="1828800"/>
              </a:xfrm>
              <a:prstGeom prst="rect">
                <a:avLst/>
              </a:prstGeom>
              <a:blipFill>
                <a:blip r:embed="rId3"/>
                <a:stretch>
                  <a:fillRect t="-25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huj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1036"/>
            <a:ext cx="1828800" cy="183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804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2057400"/>
            <a:ext cx="8153400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4400" dirty="0"/>
              <a:t>These bugs were caused by human engineers. Use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063617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8160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82296" indent="0"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08" y="274638"/>
            <a:ext cx="7936992" cy="1143000"/>
          </a:xfrm>
        </p:spPr>
        <p:txBody>
          <a:bodyPr>
            <a:normAutofit/>
          </a:bodyPr>
          <a:lstStyle/>
          <a:p>
            <a:r>
              <a:rPr lang="en-US" dirty="0"/>
              <a:t>Programming by Machine Learning</a:t>
            </a:r>
          </a:p>
        </p:txBody>
      </p:sp>
      <p:sp>
        <p:nvSpPr>
          <p:cNvPr id="5" name="AutoShape 4" descr="data:image/jpeg;base64,/9j/4AAQSkZJRgABAQAAAQABAAD/2wCEAAkGBhQQEBAUEhAWFRUSGBcSFhMVFxgUFBASFBIVFBUTFxQXGyYeGBkkGRIZHy8gIycqLiwsFh4xNTAqNSY3LCkBCQoKDgwOFw8PGiwkHyQsLCwsLSwsKSwsLCksLCkpLCwsLCwsLCwpKSksKS8sLCwpKSwpKSwpLCksKSwsLCksLP/AABEIAMwAzAMBIgACEQEDEQH/xAAcAAEAAgMBAQEAAAAAAAAAAAAABQYCAwQHAQj/xABAEAACAQIDBAYGBwcEAwAAAAABAgADEQQhMQUSQWEGEyJRcYEyQlKRobEHFDNTYnLBFSNDgpLC0pOy0dNEVKL/xAAYAQEBAQEBAAAAAAAAAAAAAAAAAQIDBP/EACARAQEAAgIDAQADAAAAAAAAAAABAhESIQMxQRMEImH/2gAMAwEAAhEDEQA/APcYiICIiAiIgIiICIiAiIgIiICIiAiIgIiICIiAiIgIiICIiAiIgIiICIiAiIgIiICIiAiIgIiICIiAiIgIiICIiAiIgIkB0j21Vw7U91V3HFt8gsd8XutgwtlmNb5904KXSItcnEMvGwppb5E/GamFs2zyi3RObZ1dqlKmzABmUE20z48p0zLRERAREQEREBERAREQEREBE0YvE7i6XYndVfaY8PDIkngATOVsKioXqEkgFma7AZZmwByHACUSMTi2MWNFC97tdwDqqsSVU3zuFI1nbIEREBERAREQObaGAWvTam+jcRqp4MOYOc88q4dqNRqb+kptyYcGHIj/AI4T0yQnSfYvXpvoP3lO9vxrqU/Uc/GdMMtXTGWO0TsfaL0vR7Scaf6qeB5aHlrLXhMWtVd5TfgRoVPcRwMoOzcTpLFhUNwyNuv36hh7LDiPiOEueKY1P1aoUEsbATQlZ2zAVRwDXLW7yBp4TiLszA1BmNFGarzHeefym6rUNgq+k+Q/COLeUxpvboweIZ9+4FlO6GF+0R6WR7jl750zCjSCKFGgFpnMqREQEREBERATGpUCgkmwAuT3ATKQm0cb1j7g9BDn+NwdPBT8fCWTaWt1KoXY1GFr5Kp9RP8AI2BPkOE07TPWtSoD+Id+pyooQTfxNl85lSe/zn3YKb5q1z/FO6nKilwvvNz5ia9J7TEREw0REQEREBERAREitpba3LrTAZhkT6iHn3nkPMiWTaW6V/pVgFoVRVUgLVJ3l4h9SwHEHj3Hxyy2VtMZa+Njb3yI2hQes5LEsTqx4D5AchMMPjHpU9ykCy1DumswPVgjMqnebT1cf66rhvtfErhhNSV2pux6suWsAwKgADgbkW77i8r2H2g4UBSt+9r5+6fKu0Md6hw/mG/UzhcbHWVaRiqzaU0X8zk/7VmW5XP8SmvIIzfEuPlKlR2xtEHtUqDDkbf3yVwu26x+0pKvgQf7pnVa3Ff6TfS3Q2divq9Wr1ji3WBadhS3hcAuHyNje26dZdKG2esVWSjUYMAwNlAIIuPSYHztPBOnX0Y4vE7TrVaKq6Yl9/fLqBSLW3lYE3sD3A5T3vY2zPq+HoUt6/VU0p73tbihb/CLNErm2n0pp4UKcSBSVzuqWdBc9wBYE+AuZLUK61FVkYMrC4I0InmH0q/RfidrYmjUpYimiU6e5u1N64bfJJAAOoI90tXRjZtfA4WjQLU6hpqoLEuLsEUNbI5FgT5yKtMSJ+u1/Zpe9/8AifRi654Uv/uB825tTqxuKe2419hdN7x4D38JC0qlgAOEkBsEuxd6pLMbkgW8hnoNAJ2U9jIvrH3CblkjFlqLr3ZFpqbNXO4DxVNXbyUGWWjSCKqqLBQFA7gBYCRj7MAqCoKrhgu4LBDYE3Nt5TbQe6bOpf8A9mp/TS/65m3ayaSUSOtVGldT+enf4qy/KfHx1VBd6aso1NNrED8r2+cjSSicmztq0sQm9SqBhyOY8RqJ1yBERATGpUCgliABqTkBNWIxQWwA3mOiDU8z3DmZy16q0/3ldxcZqvqp+UcW5nytLoZ1d6qOKJ3aO/jxQctfDSQ2NqKCKaLvvwpprbnwUczO/wDfYnvo0zxP2rjkD6Pn7pIYPAJRFkW18ydWY95Y5kzUvFnW0LhOjO92sSQQM+pX7MfnOr/LxnJjNrium4FVKRtbIFyNVI4JwPE+EtjLcEHjlKXj+itan9laooyAuFqADQEHJvG48JZd3tLNenfTajYAovdz980V8PTPosVPjcfGV8VHDbhVgw9UghrHQ2OdspJYfZWIfSmRzbKdZNfXPf8Ag1KoDkwPO820qB9ap5Cbj0argXLKPOU6l0voviHoU6yvUQkEKTY21sSLNblNSy+ql6XuhVppoLnvOc6f2yO+U4YszRW20ib4aqoKL1jAnNEz7RHAZHPlJcJ9WZLudsjvmJ2uJR329TG/esvYUVGz9Gm2jnkbazI7ZS+71i33OttfPq/b8OcfnDnV0/awj9riUdOkFJt21ZTvoaq5+lTXVhyEU+kFJigWqCaiGqlvXpjVhHCHKrx+2h3z5+2+colDpNRfqd2qD14Y09e3uekNMiO4zfgdrJXprUpPvI17EcjY5HMZiOEOVXM7aExO2hKr180Y6oxpVQnpFGC527RUgZ8MzL+cTnVmxXS2jT3d+si7x3VuwG82lhnmc5TNt/Sp1oqUMPvUr9nrnFiCDZl3dU7t46d0ouzPo8xPVNTqtTUX30O8WKPkDoNGGRz4A8JaMH0NTsGvUNR1Fiw7AcD0d62ZI0vcXGs5cLfjfKRu6FYV2xdMKKlPd7TtTyplLG17GwudCpIPADOer0tpVKfpjrF9pQBUHioybyt4SqbKxKUEVKahVXRRkBJMbYB4yXx2LM1sw2KWou8jBhy4HiCNQeRm2VHCV2epvUTZ+J4OBwccR8Rwlj2btAVk3rWIJRl9lxqL8RnrznOzTcrS2yO07LWqKXNzmpHIZrew4C8ywux1Rt9iaj8GfPd/KNB46zviN00RESKREQKR0mwOITEPVp02ZW3SGTtFbKAVIGYzBOls5FUum1ekbMfJxY/GemTVXwqVBZ0Vh3MAfnOs8nWrHO4d7lUPE/SB1lGqjU7F0ZQwOhKkAzwjohsOuuPplqTKKTbzsQQLAHK/G/6z9QVeiGEY3+rqPy3Qe5SBMq3RXCsgXqFAGhXssL/iGfvkuWPuRZMvrzVcTOWvs+lUqNUZLs1M0WzNmpsblSNPOW/af0bXuaNX+V+yf61H6SmbU2S+HcpUqujAA7ty2R0N1a06zLl1HO46fV2NQH8MZ0hhzmTeiNFOefjrM6WzaKtTYIL0qZoqbk2pm3ZNznpxkS1BzpiT5s4/um/CdHMTWNqdcMe4VHv/ALpqyz4nV+u6jsmgnVbtIDqQypr2VqX3xmcwbnWfcPs2jT6rcpgdSGWmcyUD33gCeBvInaGzq2HYLUrHePqqzsfcHm2hhWOrknuzJ928ZN6+L7SSYKinV7tJR1bF0sLbjNfeI7r3MzwwSku7TUKty1lFhdjcm3jN2zujOIq23KLke0w3F/qa3wuZbtlfR6BY4h978CEhfN9T5WmbnIvG1UPrM+fWDPRR0Jwn3Tf6lT/KZDoZhfuj/qVf85P1Xg8+pq7aKTOmlsqs3q28SBL4nRTDD+D72c/NptHRvDD/AMemfFQfnJ+q8FITYZHp4ikniwvOzD7Lo+3UrH2aSMfiBLnS2ZST0aKDwVR+k6QJm+Srwiv4PZ9a1kprh0OrEh6pHgDYeZ8pM4PBLRQKt7aknMsx1YniTOiJi3bWiIiRSIiAiIgIiICfCbTh2ptqnh1u7ZnRBmzeXAczlKFt7pNVxN1vuU/YU6/mPrfLlOmHjuTGWcxTvSPp4tK6YezvoX1RDy9o/DxnmmMrNUdndizMbknUmdVUW1ynZsfo1XxZHVU91PvqmSfyjVvKe7DHHxTbzZXLOoA0Mrsd0d5/QSy9G+i2Kr50V+r0zriKgO+w/AmvnkJeNg9AaGGIdx11UevUFwp/Amg+JlmnHyfyd9YumHh13Vc2L0CwuGBJp9dUPpVa1nYnkDko8JPUsKieiir4AD5TbE8ltvdd5JPRERIpERAREQEREBERAREQEREBESP2htdad1Ubz92gW+m83Dw1+csmx21aoQFmIAGpOQEre1elJzWgLD7wjP8AlU/M+7v48diXqm9Rr20Gir4D9TnItQ1ZilBDUbiRki/mY5CdsfHJ3XLLK+o48SxJLMbk5libk+JM0YLZtXFNahT3hoajdmmv83HwF5cNm9B1uGxLdYderFxSXx4t528JaKdIKAFAAGQAFgB3ACbvmk6xZnj37VbY30f0aRD1z17jPtC1NTyTj53lqAtpPsTz5ZXLuu0knoiImVIiICIiAiIgIiICIiAiIgIifGYAEk2AzJOgHfA+zXXxCoLswA5/LmZzPjS32Yy+8b0f5Rq3wHPhIvF4xEYZtVqnQDtN5AZKPDleamO0tdWJ2k7egNwe0R2z4KfR88+Ug6uJG+Vpq1WocyB2iTpdmOmmp7uUk6WxatfOs3Vp92h7R/M+g8B75M4TBJRXdpoFHcOJ7ydSeZmtzH0zq1AYToq1SzYl8tepQ2Hgz6nyt4mWLD4ZaahUUKo0CiwHkJsiZuVvtqSQiImVIiICIiAiIgIiICIiAiIgIiICIiAkTisPXNQndpuoN0VnZbcyu6QWvxJ8LSWiWUQ5wNet9pUFJb5rTzcj85yHuM78Ds6nRFkW19TqzcyxzM6Yi1NEREikREBERAREQEREBERAREQEREBERAREQEREBERAREQEREBERAREQEREBER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00606"/>
            <a:ext cx="2318893" cy="218099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 flipH="1">
            <a:off x="3670673" y="3697015"/>
            <a:ext cx="752390" cy="460687"/>
          </a:xfrm>
          <a:prstGeom prst="rightArrow">
            <a:avLst/>
          </a:prstGeom>
          <a:solidFill>
            <a:schemeClr val="accent2"/>
          </a:solidFill>
          <a:ln>
            <a:solidFill>
              <a:srgbClr val="F2FB79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400" dirty="0">
              <a:solidFill>
                <a:srgbClr val="000000"/>
              </a:solidFill>
              <a:latin typeface="Cambria Math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09" y="3343988"/>
            <a:ext cx="1345140" cy="13451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H="1">
            <a:off x="6410410" y="3703089"/>
            <a:ext cx="752390" cy="460687"/>
          </a:xfrm>
          <a:prstGeom prst="rightArrow">
            <a:avLst/>
          </a:prstGeom>
          <a:solidFill>
            <a:schemeClr val="accent2"/>
          </a:solidFill>
          <a:ln>
            <a:solidFill>
              <a:srgbClr val="F2FB79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400" dirty="0">
              <a:solidFill>
                <a:srgbClr val="000000"/>
              </a:solidFill>
              <a:latin typeface="Cambria Math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80" y="3108208"/>
            <a:ext cx="1677820" cy="1638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33066" y="2420616"/>
            <a:ext cx="1738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Requirements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56957" y="2420616"/>
            <a:ext cx="1591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Training Algorithm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33168" y="2420616"/>
            <a:ext cx="1591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Artifact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38392" y="3007714"/>
            <a:ext cx="1591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Input/Output</a:t>
            </a:r>
            <a:r>
              <a:rPr lang="en-US" sz="2000" dirty="0"/>
              <a:t> Pairs</a:t>
            </a:r>
          </a:p>
        </p:txBody>
      </p:sp>
    </p:spTree>
    <p:extLst>
      <p:ext uri="{BB962C8B-B14F-4D97-AF65-F5344CB8AC3E}">
        <p14:creationId xmlns:p14="http://schemas.microsoft.com/office/powerpoint/2010/main" val="7599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2" grpId="0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295400"/>
            <a:ext cx="7498080" cy="5486400"/>
          </a:xfrm>
        </p:spPr>
        <p:txBody>
          <a:bodyPr>
            <a:normAutofit/>
          </a:bodyPr>
          <a:lstStyle/>
          <a:p>
            <a:r>
              <a:rPr lang="en-US" sz="2400" dirty="0"/>
              <a:t>Tesla model-s autopilot slams into a wall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82296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82296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Autonomous Vehicles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2017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374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Tesla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1200" y="2209799"/>
            <a:ext cx="650240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3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3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Adversarial Inputs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−?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74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35608" y="1524000"/>
            <a:ext cx="749808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Slight input perturbations cause misclassification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82296" indent="0">
              <a:buNone/>
            </a:pPr>
            <a:endParaRPr lang="en-US" sz="2400" dirty="0"/>
          </a:p>
          <a:p>
            <a:r>
              <a:rPr lang="en-US" sz="2400" dirty="0"/>
              <a:t>State-of-the-art networks are vulnerable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31184" y="2514600"/>
            <a:ext cx="7106928" cy="2247900"/>
            <a:chOff x="1631184" y="2514600"/>
            <a:chExt cx="7106928" cy="22479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1184" y="2514600"/>
              <a:ext cx="7106928" cy="22479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962400" y="3194050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2400" y="3194050"/>
                  <a:ext cx="3048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/>
          <p:cNvSpPr/>
          <p:nvPr/>
        </p:nvSpPr>
        <p:spPr>
          <a:xfrm>
            <a:off x="4648200" y="4267200"/>
            <a:ext cx="1676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31184" y="4267200"/>
            <a:ext cx="1797816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24576" y="1954934"/>
            <a:ext cx="5504688" cy="2312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34200" y="4251036"/>
            <a:ext cx="1694688" cy="617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435608" y="1524000"/>
            <a:ext cx="7498080" cy="5105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82296" indent="0">
              <a:buNone/>
            </a:pP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Attacks exist in the real world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Inputs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96587" y="1676400"/>
            <a:ext cx="4176122" cy="2787194"/>
            <a:chOff x="3096587" y="1676400"/>
            <a:chExt cx="4176122" cy="27871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587" y="1676400"/>
              <a:ext cx="4176122" cy="19432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54220" y="3817263"/>
              <a:ext cx="76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Traffic Light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477328" y="3817263"/>
                  <a:ext cx="1219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a14:m>
                  <a:r>
                    <a:rPr lang="en-US" dirty="0"/>
                    <a:t> White Pixels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7328" y="3817263"/>
                  <a:ext cx="1219200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4717" r="-300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6391564" y="3817263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Oven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21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2057400"/>
            <a:ext cx="8153400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4400" dirty="0"/>
              <a:t>So, what can be done?</a:t>
            </a:r>
          </a:p>
        </p:txBody>
      </p:sp>
    </p:spTree>
    <p:extLst>
      <p:ext uri="{BB962C8B-B14F-4D97-AF65-F5344CB8AC3E}">
        <p14:creationId xmlns:p14="http://schemas.microsoft.com/office/powerpoint/2010/main" val="316301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and Simulation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435608" y="16002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The most common approaches </a:t>
            </a:r>
            <a:br>
              <a:rPr lang="en-US" sz="2400" dirty="0"/>
            </a:br>
            <a:r>
              <a:rPr lang="en-US" sz="2400" dirty="0"/>
              <a:t>for quality assurance</a:t>
            </a:r>
          </a:p>
          <a:p>
            <a:endParaRPr lang="en-US" sz="2400" dirty="0"/>
          </a:p>
          <a:p>
            <a:r>
              <a:rPr lang="en-US" sz="2400" dirty="0"/>
              <a:t>Complex systems, corner </a:t>
            </a:r>
            <a:br>
              <a:rPr lang="en-US" sz="2400" dirty="0"/>
            </a:br>
            <a:r>
              <a:rPr lang="en-US" sz="2400" dirty="0"/>
              <a:t>cases hard to catch</a:t>
            </a:r>
            <a:endParaRPr lang="en-US" sz="2000" dirty="0"/>
          </a:p>
          <a:p>
            <a:pPr marL="82296" indent="0">
              <a:buNone/>
            </a:pPr>
            <a:endParaRPr lang="en-US" sz="2400" dirty="0"/>
          </a:p>
          <a:p>
            <a:r>
              <a:rPr lang="en-US" sz="2400" dirty="0"/>
              <a:t>Bugs discovered late</a:t>
            </a:r>
          </a:p>
          <a:p>
            <a:pPr marL="402336" lvl="1" indent="0">
              <a:buNone/>
            </a:pPr>
            <a:endParaRPr lang="en-US" sz="2000" dirty="0"/>
          </a:p>
          <a:p>
            <a:r>
              <a:rPr lang="en-US" sz="2400" dirty="0"/>
              <a:t>Already consumes 30%-50% of project’s resources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449" y="1752600"/>
            <a:ext cx="2466775" cy="198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5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Formal Methods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435608" y="16002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mathematical</a:t>
            </a:r>
            <a:r>
              <a:rPr lang="en-US" sz="2400" dirty="0"/>
              <a:t> approach for reasoning about software</a:t>
            </a:r>
          </a:p>
          <a:p>
            <a:pPr lvl="1"/>
            <a:r>
              <a:rPr lang="en-US" sz="2000" dirty="0"/>
              <a:t>Reasoning: characterize, develop, and verify correctness</a:t>
            </a:r>
          </a:p>
          <a:p>
            <a:pPr lvl="1"/>
            <a:endParaRPr lang="en-US" sz="2000" dirty="0"/>
          </a:p>
          <a:p>
            <a:r>
              <a:rPr lang="en-US" sz="2400" dirty="0"/>
              <a:t>Formal methods provide very strong guarantees!</a:t>
            </a:r>
          </a:p>
          <a:p>
            <a:endParaRPr lang="en-US" sz="2400" dirty="0"/>
          </a:p>
          <a:p>
            <a:r>
              <a:rPr lang="en-US" sz="2400" dirty="0"/>
              <a:t>But, using them is difficult, and requires expertise </a:t>
            </a:r>
          </a:p>
          <a:p>
            <a:endParaRPr lang="en-US" sz="2400" dirty="0"/>
          </a:p>
          <a:p>
            <a:r>
              <a:rPr lang="en-US" sz="2400" dirty="0"/>
              <a:t>Mostly used for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safety-critical systems</a:t>
            </a:r>
          </a:p>
          <a:p>
            <a:pPr lvl="1"/>
            <a:r>
              <a:rPr lang="en-US" sz="2000" dirty="0"/>
              <a:t>Although this is changing</a:t>
            </a:r>
          </a:p>
        </p:txBody>
      </p:sp>
    </p:spTree>
    <p:extLst>
      <p:ext uri="{BB962C8B-B14F-4D97-AF65-F5344CB8AC3E}">
        <p14:creationId xmlns:p14="http://schemas.microsoft.com/office/powerpoint/2010/main" val="354698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Formally prove </a:t>
            </a:r>
            <a:r>
              <a:rPr lang="en-US" sz="2400" dirty="0"/>
              <a:t>that a program is correct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Image result for c++ co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25589"/>
            <a:ext cx="2441575" cy="16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utomaton computer scie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540" y="2246016"/>
            <a:ext cx="1828800" cy="16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o merging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83792" y="2665495"/>
            <a:ext cx="2205732" cy="193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ck mark 8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722734"/>
            <a:ext cx="1196975" cy="119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x mark 3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16" y="4648200"/>
            <a:ext cx="1407816" cy="140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38484" y="6056016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Counter-Example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0463" y="2640788"/>
            <a:ext cx="1232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</a:t>
            </a:r>
          </a:p>
        </p:txBody>
      </p:sp>
    </p:spTree>
    <p:extLst>
      <p:ext uri="{BB962C8B-B14F-4D97-AF65-F5344CB8AC3E}">
        <p14:creationId xmlns:p14="http://schemas.microsoft.com/office/powerpoint/2010/main" val="209225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48006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Key idea: use automated tools to perform analysis </a:t>
                </a:r>
                <a:br>
                  <a:rPr lang="en-US" sz="2400" dirty="0"/>
                </a:br>
                <a:endParaRPr lang="en-US" sz="2400" dirty="0"/>
              </a:p>
              <a:p>
                <a:pPr lvl="1"/>
                <a:r>
                  <a:rPr lang="en-US" sz="2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Verification</a:t>
                </a:r>
                <a:r>
                  <a:rPr lang="en-US" sz="2000" i="1" dirty="0"/>
                  <a:t>:</a:t>
                </a:r>
                <a:r>
                  <a:rPr lang="en-US" sz="2000" dirty="0"/>
                  <a:t> check that program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satisfies specification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Repair</a:t>
                </a:r>
                <a:r>
                  <a:rPr lang="en-US" sz="2000" i="1" dirty="0"/>
                  <a:t>: </a:t>
                </a:r>
                <a:r>
                  <a:rPr lang="en-US" sz="2000" dirty="0"/>
                  <a:t>fix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to make it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Synthesis</a:t>
                </a:r>
                <a:r>
                  <a:rPr lang="en-US" sz="2000" i="1" dirty="0"/>
                  <a:t>:</a:t>
                </a:r>
                <a:r>
                  <a:rPr lang="en-US" sz="2000" dirty="0"/>
                  <a:t>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, generate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Optimization</a:t>
                </a:r>
                <a:r>
                  <a:rPr lang="en-US" sz="2000" i="1" dirty="0"/>
                  <a:t>:</a:t>
                </a:r>
                <a:r>
                  <a:rPr lang="en-US" sz="2000" dirty="0"/>
                  <a:t> optimize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while still satisfying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Tools are general, not application-specific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4800600"/>
              </a:xfrm>
              <a:blipFill rotWithShape="0">
                <a:blip r:embed="rId2"/>
                <a:stretch>
                  <a:fillRect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1084903" y="1981200"/>
            <a:ext cx="701409" cy="572370"/>
          </a:xfrm>
          <a:prstGeom prst="straightConnector1">
            <a:avLst/>
          </a:prstGeom>
          <a:ln w="1174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6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Technical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447800"/>
                <a:ext cx="7498080" cy="5257800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Course is given for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baseline="30000" dirty="0"/>
                  <a:t>nd</a:t>
                </a:r>
                <a:r>
                  <a:rPr lang="en-US" sz="2400" dirty="0"/>
                  <a:t> time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Slides available through Moodle</a:t>
                </a:r>
              </a:p>
              <a:p>
                <a:pPr lvl="1"/>
                <a:r>
                  <a:rPr lang="en-US" sz="2000" dirty="0"/>
                  <a:t>Will include solutions to most examples solved in class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Course covers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/>
                  <a:t> main topics: SAT, SMT, and LP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Grade consists of: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assignments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000" dirty="0"/>
                  <a:t> each, total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000" dirty="0"/>
                  <a:t>%), submit alone / in pairs</a:t>
                </a:r>
              </a:p>
              <a:p>
                <a:pPr lvl="1"/>
                <a:r>
                  <a:rPr lang="en-US" sz="2000" dirty="0"/>
                  <a:t>Project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70</m:t>
                    </m:r>
                  </m:oMath>
                </a14:m>
                <a:r>
                  <a:rPr lang="en-US" sz="2000" dirty="0"/>
                  <a:t>%), in pairs</a:t>
                </a:r>
              </a:p>
              <a:p>
                <a:pPr marL="82296" indent="0">
                  <a:buNone/>
                </a:pPr>
                <a:endParaRPr lang="en-US" sz="2000" dirty="0"/>
              </a:p>
              <a:p>
                <a:r>
                  <a:rPr lang="en-US" sz="2400" dirty="0"/>
                  <a:t>Office hours: by appointment,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guykatz@cs.huji.ac.il</a:t>
                </a:r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447800"/>
                <a:ext cx="7498080" cy="5257800"/>
              </a:xfrm>
              <a:blipFill>
                <a:blip r:embed="rId2"/>
                <a:stretch>
                  <a:fillRect t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77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48006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Rice’s theorem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1953</m:t>
                    </m:r>
                  </m:oMath>
                </a14:m>
                <a:r>
                  <a:rPr lang="en-US" sz="2400" dirty="0"/>
                  <a:t>): </a:t>
                </a:r>
                <a:br>
                  <a:rPr lang="en-US" sz="2400" dirty="0"/>
                </a:br>
                <a:endParaRPr lang="en-US" sz="2400" dirty="0"/>
              </a:p>
              <a:p>
                <a:pPr marL="82296" indent="0" algn="ctr">
                  <a:buNone/>
                </a:pPr>
                <a:br>
                  <a:rPr lang="en-US" sz="2400" dirty="0"/>
                </a:br>
                <a:r>
                  <a:rPr lang="en-US" sz="2400" dirty="0"/>
                  <a:t>All non-trivial, semantic properties of programs are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undecidable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However:</a:t>
                </a:r>
              </a:p>
              <a:p>
                <a:pPr lvl="1"/>
                <a:r>
                  <a:rPr lang="en-US" sz="2000" dirty="0"/>
                  <a:t>Many interesting problems are decidable</a:t>
                </a:r>
              </a:p>
              <a:p>
                <a:pPr lvl="1"/>
                <a:r>
                  <a:rPr lang="en-US" sz="2000" dirty="0"/>
                  <a:t>Even undecidable problems can often be solved in practice</a:t>
                </a:r>
              </a:p>
              <a:p>
                <a:pPr marL="82296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4800600"/>
              </a:xfrm>
              <a:blipFill rotWithShape="0">
                <a:blip r:embed="rId2"/>
                <a:stretch>
                  <a:fillRect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2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635240" cy="1143000"/>
          </a:xfrm>
        </p:spPr>
        <p:txBody>
          <a:bodyPr>
            <a:noAutofit/>
          </a:bodyPr>
          <a:lstStyle/>
          <a:p>
            <a:r>
              <a:rPr lang="en-US" dirty="0"/>
              <a:t>Automated Reasoning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48006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Tools exist since the 80’s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Challenge is usually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scalability</a:t>
                </a:r>
                <a:r>
                  <a:rPr lang="en-US" sz="2400" dirty="0"/>
                  <a:t>: reasoning about increasingly-larger systems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Turing Awards</a:t>
                </a:r>
                <a:r>
                  <a:rPr lang="en-US" sz="2400" dirty="0"/>
                  <a:t>:</a:t>
                </a:r>
              </a:p>
              <a:p>
                <a:pPr marL="859536" lvl="1" indent="-457200">
                  <a:buFont typeface="+mj-lt"/>
                  <a:buAutoNum type="arabicPeriod"/>
                </a:pPr>
                <a:r>
                  <a:rPr lang="en-US" sz="2000" dirty="0"/>
                  <a:t>Amir </a:t>
                </a:r>
                <a:r>
                  <a:rPr lang="en-US" sz="2000" dirty="0" err="1"/>
                  <a:t>Pnueli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1996</m:t>
                    </m:r>
                  </m:oMath>
                </a14:m>
                <a:r>
                  <a:rPr lang="en-US" sz="2000" dirty="0"/>
                  <a:t>: Temporal Logic</a:t>
                </a:r>
              </a:p>
              <a:p>
                <a:pPr marL="859536" lvl="1" indent="-457200">
                  <a:buFont typeface="+mj-lt"/>
                  <a:buAutoNum type="arabicPeriod"/>
                </a:pPr>
                <a:r>
                  <a:rPr lang="en-US" sz="2000" dirty="0"/>
                  <a:t>Edmund Clarke, Allen Emerson, Joseph </a:t>
                </a:r>
                <a:r>
                  <a:rPr lang="en-US" sz="2000" dirty="0" err="1"/>
                  <a:t>Sifakis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2008</m:t>
                    </m:r>
                  </m:oMath>
                </a14:m>
                <a:r>
                  <a:rPr lang="en-US" sz="2000" dirty="0"/>
                  <a:t>: </a:t>
                </a:r>
                <a:br>
                  <a:rPr lang="en-US" sz="2000" dirty="0"/>
                </a:br>
                <a:r>
                  <a:rPr lang="en-US" sz="2000" dirty="0"/>
                  <a:t>Model Checking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4800600"/>
              </a:xfrm>
              <a:blipFill rotWithShape="0">
                <a:blip r:embed="rId2"/>
                <a:stretch>
                  <a:fillRect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4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Success Stories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48006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Microsoft: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Static Driver Verifier </a:t>
                </a:r>
                <a:r>
                  <a:rPr lang="en-US" sz="2400" dirty="0"/>
                  <a:t>(early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2000</m:t>
                    </m:r>
                  </m:oMath>
                </a14:m>
                <a:r>
                  <a:rPr lang="en-US" sz="2400" dirty="0"/>
                  <a:t>’s)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AT&amp;T: the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SPIN</a:t>
                </a:r>
                <a:r>
                  <a:rPr lang="en-US" sz="2400" dirty="0"/>
                  <a:t> model checker</a:t>
                </a:r>
              </a:p>
              <a:p>
                <a:pPr lvl="1"/>
                <a:r>
                  <a:rPr lang="en-US" sz="2000" dirty="0"/>
                  <a:t>Deep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: NASA probe, launched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1998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Flood control barriers in Rotterdam</a:t>
                </a:r>
              </a:p>
              <a:p>
                <a:pPr lvl="1"/>
                <a:r>
                  <a:rPr lang="en-US" sz="2000" dirty="0"/>
                  <a:t>Medical device transmission protocols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Today: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in-house tools </a:t>
                </a:r>
                <a:r>
                  <a:rPr lang="en-US" sz="2400" dirty="0"/>
                  <a:t>and research in many large companies, such as Google, Microsoft, Facebook, and Amazon</a:t>
                </a:r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4800600"/>
              </a:xfrm>
              <a:blipFill rotWithShape="0">
                <a:blip r:embed="rId2"/>
                <a:stretch>
                  <a:fillRect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3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2057400"/>
            <a:ext cx="8153400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4400" dirty="0"/>
              <a:t>Back to this course</a:t>
            </a:r>
          </a:p>
        </p:txBody>
      </p:sp>
    </p:spTree>
    <p:extLst>
      <p:ext uri="{BB962C8B-B14F-4D97-AF65-F5344CB8AC3E}">
        <p14:creationId xmlns:p14="http://schemas.microsoft.com/office/powerpoint/2010/main" val="161715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Solvers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435608" y="16002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Creating automated analysis tools is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difficult</a:t>
            </a:r>
          </a:p>
          <a:p>
            <a:endParaRPr lang="en-US" sz="2400" dirty="0"/>
          </a:p>
          <a:p>
            <a:r>
              <a:rPr lang="en-US" sz="2400" dirty="0"/>
              <a:t>Don’t want to create a new tool every time</a:t>
            </a:r>
          </a:p>
          <a:p>
            <a:endParaRPr lang="en-US" sz="2400" dirty="0"/>
          </a:p>
          <a:p>
            <a:r>
              <a:rPr lang="en-US" sz="2400" dirty="0"/>
              <a:t>Solution: general purposes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solvers</a:t>
            </a:r>
          </a:p>
          <a:p>
            <a:pPr lvl="1"/>
            <a:r>
              <a:rPr lang="en-US" sz="2000" dirty="0"/>
              <a:t>Typical input: variables and constraints</a:t>
            </a:r>
          </a:p>
          <a:p>
            <a:pPr lvl="1"/>
            <a:r>
              <a:rPr lang="en-US" sz="2000" dirty="0"/>
              <a:t>A satisfiability problem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Solver needs to either: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sz="2000" dirty="0"/>
              <a:t>Find an assignment that satisfies the constraints (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SAT</a:t>
            </a:r>
            <a:r>
              <a:rPr lang="en-US" sz="2000" dirty="0"/>
              <a:t>)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sz="2000" dirty="0"/>
              <a:t>Prove that no assignment satisfies the constraints (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UNSAT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45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Solvers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435608" y="16002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Solver are highly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optimized</a:t>
            </a:r>
          </a:p>
          <a:p>
            <a:endParaRPr lang="en-US" sz="2400" dirty="0"/>
          </a:p>
          <a:p>
            <a:r>
              <a:rPr lang="en-US" sz="2400" dirty="0"/>
              <a:t>If you use them, you benefit when they are improved</a:t>
            </a:r>
          </a:p>
          <a:p>
            <a:endParaRPr lang="en-US" sz="2400" dirty="0"/>
          </a:p>
          <a:p>
            <a:r>
              <a:rPr lang="en-US" sz="2400" dirty="0"/>
              <a:t>Can translate many interesting problems into satisfiability problems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7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Verification as Satisfiability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48006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Verification</a:t>
                </a:r>
                <a:r>
                  <a:rPr lang="en-US" sz="2400" dirty="0"/>
                  <a:t> can often be cast into a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satisfiability</a:t>
                </a:r>
                <a:r>
                  <a:rPr lang="en-US" sz="2400" dirty="0"/>
                  <a:t> problem</a:t>
                </a:r>
              </a:p>
              <a:p>
                <a:pPr marL="402336" lvl="1" indent="0">
                  <a:buNone/>
                </a:pPr>
                <a:endParaRPr lang="en-US" sz="2000" dirty="0"/>
              </a:p>
              <a:p>
                <a:r>
                  <a:rPr lang="en-US" sz="2400" dirty="0"/>
                  <a:t>Key idea: check the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negation</a:t>
                </a:r>
                <a:r>
                  <a:rPr lang="en-US" sz="2400" dirty="0"/>
                  <a:t> of what you want</a:t>
                </a:r>
              </a:p>
              <a:p>
                <a:pPr lvl="1"/>
                <a:r>
                  <a:rPr lang="en-US" sz="2000" dirty="0"/>
                  <a:t>Common theme in verification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Example: does program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Checking satisfiability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gives SAT and example,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b="0" dirty="0"/>
              </a:p>
              <a:p>
                <a:pPr lvl="2"/>
                <a:r>
                  <a:rPr lang="en-US" sz="2000" dirty="0"/>
                  <a:t>Useless!</a:t>
                </a:r>
              </a:p>
              <a:p>
                <a:pPr lvl="1"/>
                <a:r>
                  <a:rPr lang="en-US" sz="2000" dirty="0"/>
                  <a:t>Checking satisfiability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¬(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gives UNSAT</a:t>
                </a:r>
              </a:p>
              <a:p>
                <a:pPr lvl="2"/>
                <a:r>
                  <a:rPr lang="en-US" sz="2000" dirty="0"/>
                  <a:t>Precisely what we want</a:t>
                </a:r>
                <a:endParaRPr lang="en-US" sz="1600" dirty="0"/>
              </a:p>
              <a:p>
                <a:pPr lvl="1"/>
                <a:endParaRPr lang="en-US" sz="20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4800600"/>
              </a:xfrm>
              <a:blipFill rotWithShape="0">
                <a:blip r:embed="rId2"/>
                <a:stretch>
                  <a:fillRect t="-1017" r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89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Watches the Watchmen?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435608" y="16002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What happens when your </a:t>
            </a:r>
            <a:br>
              <a:rPr lang="en-US" sz="2400" dirty="0"/>
            </a:br>
            <a:r>
              <a:rPr lang="en-US" sz="2400" dirty="0"/>
              <a:t>analysis tool has a bug?</a:t>
            </a:r>
          </a:p>
          <a:p>
            <a:endParaRPr lang="en-US" sz="2400" dirty="0"/>
          </a:p>
          <a:p>
            <a:r>
              <a:rPr lang="en-US" sz="2400" dirty="0"/>
              <a:t>When many people use </a:t>
            </a:r>
            <a:br>
              <a:rPr lang="en-US" sz="2400" dirty="0"/>
            </a:br>
            <a:r>
              <a:rPr lang="en-US" sz="2400" dirty="0"/>
              <a:t>a solver, reliability increases</a:t>
            </a:r>
          </a:p>
          <a:p>
            <a:pPr marL="82296" indent="0">
              <a:buNone/>
            </a:pPr>
            <a:endParaRPr lang="en-US" sz="2400" dirty="0"/>
          </a:p>
          <a:p>
            <a:r>
              <a:rPr lang="en-US" sz="2400" dirty="0"/>
              <a:t>SAT answers: </a:t>
            </a:r>
            <a:br>
              <a:rPr lang="en-US" sz="2400" dirty="0"/>
            </a:br>
            <a:r>
              <a:rPr lang="en-US" sz="2400" dirty="0"/>
              <a:t>can just assign and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check</a:t>
            </a:r>
          </a:p>
          <a:p>
            <a:endParaRPr lang="en-US" sz="2400" dirty="0"/>
          </a:p>
          <a:p>
            <a:r>
              <a:rPr lang="en-US" sz="2400" dirty="0"/>
              <a:t>UNSAT answers: </a:t>
            </a:r>
            <a:br>
              <a:rPr lang="en-US" sz="2400" dirty="0"/>
            </a:br>
            <a:r>
              <a:rPr lang="en-US" sz="2400" dirty="0"/>
              <a:t>can produce a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proof</a:t>
            </a: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676400"/>
            <a:ext cx="197653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Kinds of Solvers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435608" y="1600200"/>
            <a:ext cx="749808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We will focus on three kinds of solvers</a:t>
            </a:r>
            <a:r>
              <a:rPr lang="en-US" sz="2000" dirty="0"/>
              <a:t>:</a:t>
            </a:r>
            <a:br>
              <a:rPr lang="en-US" sz="2000" dirty="0"/>
            </a:br>
            <a:endParaRPr lang="en-US" sz="2000" dirty="0"/>
          </a:p>
          <a:p>
            <a:pPr marL="859536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Boolean Satisfiability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SAT</a:t>
            </a:r>
            <a:r>
              <a:rPr lang="en-US" sz="2000" dirty="0"/>
              <a:t>) solvers</a:t>
            </a:r>
            <a:br>
              <a:rPr lang="en-US" sz="2000" dirty="0"/>
            </a:br>
            <a:r>
              <a:rPr lang="en-US" sz="2000" dirty="0"/>
              <a:t>Inputs are Boolean formulas</a:t>
            </a:r>
          </a:p>
          <a:p>
            <a:pPr marL="859536" lvl="1" indent="-457200">
              <a:buFont typeface="+mj-lt"/>
              <a:buAutoNum type="arabicPeriod"/>
            </a:pPr>
            <a:endParaRPr lang="en-US" sz="2000" dirty="0"/>
          </a:p>
          <a:p>
            <a:pPr marL="859536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Satisfiability Modulo Theories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SMT</a:t>
            </a:r>
            <a:r>
              <a:rPr lang="en-US" sz="2000" dirty="0"/>
              <a:t>) solvers</a:t>
            </a:r>
            <a:br>
              <a:rPr lang="en-US" sz="2000" dirty="0"/>
            </a:br>
            <a:r>
              <a:rPr lang="en-US" sz="2000" dirty="0"/>
              <a:t>Inputs are richer, first-order logic formulas</a:t>
            </a:r>
          </a:p>
          <a:p>
            <a:pPr marL="859536" lvl="1" indent="-457200">
              <a:buFont typeface="+mj-lt"/>
              <a:buAutoNum type="arabicPeriod"/>
            </a:pPr>
            <a:endParaRPr lang="en-US" sz="2000" dirty="0"/>
          </a:p>
          <a:p>
            <a:pPr marL="859536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Linear Programming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LP</a:t>
            </a:r>
            <a:r>
              <a:rPr lang="en-US" sz="2000" dirty="0"/>
              <a:t>) solvers</a:t>
            </a:r>
            <a:br>
              <a:rPr lang="en-US" sz="2000" dirty="0"/>
            </a:br>
            <a:r>
              <a:rPr lang="en-US" sz="2000" dirty="0"/>
              <a:t>Inputs are linear equations and an objective function</a:t>
            </a:r>
          </a:p>
          <a:p>
            <a:endParaRPr lang="en-US" sz="2000" dirty="0"/>
          </a:p>
          <a:p>
            <a:r>
              <a:rPr lang="en-US" sz="2400" dirty="0"/>
              <a:t>For each solver we will study about applications, the underlying theory and efficient implementations</a:t>
            </a:r>
          </a:p>
          <a:p>
            <a:pPr marL="859536" lvl="1" indent="-457200">
              <a:buFont typeface="+mj-lt"/>
              <a:buAutoNum type="arabicPeriod"/>
            </a:pPr>
            <a:endParaRPr lang="en-US" sz="2000" dirty="0"/>
          </a:p>
          <a:p>
            <a:pPr marL="585216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24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Project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As part of your project, you will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create a modern solver </a:t>
                </a:r>
              </a:p>
              <a:p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sz="2400" dirty="0"/>
                  <a:t>You will combine all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/>
                  <a:t> components (SAT, SMT, LP)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solver will be able to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verify the correctness of small neural networks</a:t>
                </a:r>
              </a:p>
              <a:p>
                <a:pPr lvl="1"/>
                <a:r>
                  <a:rPr lang="en-US" sz="2000" dirty="0"/>
                  <a:t>Pretty cool, ha?</a:t>
                </a:r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  <a:blipFill>
                <a:blip r:embed="rId2"/>
                <a:stretch>
                  <a:fillRect t="-928" r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27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Software Crisis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7800" y="2057400"/>
            <a:ext cx="7391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“… as long as there were no machines, programming was no problem at all; when we had a few weak computers, programming became a mild problem, and now we have gigantic computers, programming has become an equally gigantic problem.”</a:t>
            </a:r>
          </a:p>
          <a:p>
            <a:pPr algn="just"/>
            <a:endParaRPr lang="en-US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	— E. Dijkstra, 1972</a:t>
            </a:r>
            <a:endParaRPr lang="en-US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572000"/>
            <a:ext cx="272955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20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SAT Solvers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Inputs are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Boolean</a:t>
                </a:r>
                <a:r>
                  <a:rPr lang="en-US" sz="2400" dirty="0"/>
                  <a:t> formulas: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∧(¬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Is there an assignment of variables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that satisfies the formula?</a:t>
                </a:r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dirty="0"/>
                  <a:t>This is the classical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NP-complete</a:t>
                </a:r>
                <a:r>
                  <a:rPr lang="en-US" sz="2400" dirty="0"/>
                  <a:t> problem</a:t>
                </a:r>
              </a:p>
              <a:p>
                <a:endParaRPr lang="en-US" sz="2400" dirty="0"/>
              </a:p>
              <a:p>
                <a:pPr marL="859536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585216" indent="-457200"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  <a:blipFill rotWithShape="0">
                <a:blip r:embed="rId2"/>
                <a:stretch>
                  <a:fillRect t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89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SAT Solvers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variables lead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possible assignments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Worst case (UNSAT): need to explore them all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And still, modern solvers can scale to more than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  <m:r>
                      <a:rPr lang="en-US" sz="24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sz="2400" dirty="0"/>
                  <a:t> variables!</a:t>
                </a:r>
              </a:p>
              <a:p>
                <a:pPr lvl="1"/>
                <a:r>
                  <a:rPr lang="en-US" sz="2000" dirty="0"/>
                  <a:t>Obviously, not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1000000</m:t>
                        </m:r>
                      </m:sup>
                    </m:sSup>
                  </m:oMath>
                </a14:m>
                <a:r>
                  <a:rPr lang="en-US" sz="2000" dirty="0"/>
                  <a:t> assignments explored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Clever algorithms for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pruning</a:t>
                </a:r>
                <a:r>
                  <a:rPr lang="en-US" sz="2400" dirty="0"/>
                  <a:t> the search space, and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efficient</a:t>
                </a:r>
                <a:r>
                  <a:rPr lang="en-US" sz="2400" dirty="0"/>
                  <a:t> implementations</a:t>
                </a:r>
              </a:p>
              <a:p>
                <a:pPr marL="859536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585216" indent="-457200"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  <a:blipFill rotWithShape="0">
                <a:blip r:embed="rId2"/>
                <a:stretch>
                  <a:fillRect t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04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 Solvers Applications:</a:t>
            </a:r>
            <a:br>
              <a:rPr lang="en-US" dirty="0"/>
            </a:br>
            <a:r>
              <a:rPr lang="en-US" dirty="0"/>
              <a:t>Bounded Model Checking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Example: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shift-left operation</a:t>
                </a:r>
                <a:b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</a:br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sz="2400" dirty="0"/>
                  <a:t>State machine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/>
                  <a:t> bits: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Initial state</a:t>
                </a:r>
                <a:r>
                  <a:rPr lang="en-US" sz="2400" dirty="0"/>
                  <a:t>: unknown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Transition relation</a:t>
                </a:r>
                <a:r>
                  <a:rPr lang="en-US" sz="2400" dirty="0"/>
                  <a:t>:</a:t>
                </a:r>
                <a:br>
                  <a:rPr lang="en-US" sz="2400" dirty="0"/>
                </a:br>
                <a:endParaRPr lang="en-US" sz="2400" dirty="0"/>
              </a:p>
              <a:p>
                <a:pPr marL="822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Property</a:t>
                </a:r>
                <a:r>
                  <a:rPr lang="en-US" sz="2400" dirty="0"/>
                  <a:t>: register is eventually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  <a:blipFill rotWithShape="0">
                <a:blip r:embed="rId2"/>
                <a:stretch>
                  <a:fillRect t="-928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3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 Solvers Applications:</a:t>
            </a:r>
            <a:br>
              <a:rPr lang="en-US" dirty="0"/>
            </a:br>
            <a:r>
              <a:rPr lang="en-US" dirty="0"/>
              <a:t>Bounded Model Checking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Key idea: look for violations of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increasing lengths</a:t>
                </a:r>
              </a:p>
              <a:p>
                <a:pPr marL="822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 violating execution must include a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loop</a:t>
                </a:r>
                <a:r>
                  <a:rPr lang="en-US" sz="2400" dirty="0"/>
                  <a:t>:</a:t>
                </a:r>
              </a:p>
              <a:p>
                <a:pPr marL="822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And this loop must not include the state 000</a:t>
                </a:r>
              </a:p>
              <a:p>
                <a:pPr marL="822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Verification query:</a:t>
                </a:r>
              </a:p>
              <a:p>
                <a:pPr marL="822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  <a:blipFill rotWithShape="0">
                <a:blip r:embed="rId2"/>
                <a:stretch>
                  <a:fillRect t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31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 Solvers Applications:</a:t>
            </a:r>
            <a:br>
              <a:rPr lang="en-US" dirty="0"/>
            </a:br>
            <a:r>
              <a:rPr lang="en-US" dirty="0"/>
              <a:t>Bounded Model Checking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SAT solver returns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counter example</a:t>
                </a:r>
                <a:r>
                  <a:rPr lang="en-US" sz="2400" dirty="0"/>
                  <a:t>: all variables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376" y="2209800"/>
            <a:ext cx="4434544" cy="24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7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SMT Solvers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Satisfiability Modulo Theories (SMT): check satisfiability with respect to a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background theory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Common theories: uninterpreted functions, </a:t>
                </a:r>
                <a:r>
                  <a:rPr lang="en-US" sz="2400" dirty="0" err="1"/>
                  <a:t>bitvectors</a:t>
                </a:r>
                <a:r>
                  <a:rPr lang="en-US" sz="2400" dirty="0"/>
                  <a:t>, arrays, strings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Inputs are formulas in first-order logic: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5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5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sz="2400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400" dirty="0"/>
                </a:b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Does there exist a satisfying assignment that complies with the rules of </a:t>
                </a:r>
                <a:r>
                  <a:rPr lang="en-US" sz="2400" dirty="0" err="1"/>
                  <a:t>uninterpreted</a:t>
                </a:r>
                <a:r>
                  <a:rPr lang="en-US" sz="2400" dirty="0"/>
                  <a:t> functions?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859536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585216" indent="-457200"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  <a:blipFill>
                <a:blip r:embed="rId2"/>
                <a:stretch>
                  <a:fillRect t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5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SMT Solvers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435608" y="1600200"/>
            <a:ext cx="749808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In general, the satisfiability problem for first-order logic formulas is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undecidable</a:t>
            </a:r>
          </a:p>
          <a:p>
            <a:endParaRPr lang="en-US" sz="2400" b="1" dirty="0"/>
          </a:p>
          <a:p>
            <a:r>
              <a:rPr lang="en-US" sz="2400" dirty="0"/>
              <a:t>But, for many interesting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fragments</a:t>
            </a:r>
            <a:r>
              <a:rPr lang="en-US" sz="2400" dirty="0"/>
              <a:t>, it is decidable</a:t>
            </a:r>
          </a:p>
          <a:p>
            <a:pPr lvl="1"/>
            <a:r>
              <a:rPr lang="en-US" sz="2000" dirty="0"/>
              <a:t>… and even if not, problems can sometimes be solved!</a:t>
            </a:r>
          </a:p>
          <a:p>
            <a:pPr lvl="1"/>
            <a:endParaRPr lang="en-US" sz="2000" dirty="0"/>
          </a:p>
          <a:p>
            <a:r>
              <a:rPr lang="en-US" sz="2400" dirty="0"/>
              <a:t>Key SMT idea: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separately</a:t>
            </a:r>
            <a:r>
              <a:rPr lang="en-US" sz="2400" dirty="0"/>
              <a:t> solve Boolean formula and background theory formulas!</a:t>
            </a:r>
          </a:p>
          <a:p>
            <a:endParaRPr lang="en-US" sz="2400" dirty="0"/>
          </a:p>
          <a:p>
            <a:endParaRPr lang="en-US" sz="2400" dirty="0"/>
          </a:p>
          <a:p>
            <a:pPr marL="859536" lvl="1" indent="-457200">
              <a:buFont typeface="+mj-lt"/>
              <a:buAutoNum type="arabicPeriod"/>
            </a:pPr>
            <a:endParaRPr lang="en-US" sz="2000" dirty="0"/>
          </a:p>
          <a:p>
            <a:pPr marL="585216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131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SMT Solvers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</p:spPr>
            <p:txBody>
              <a:bodyPr>
                <a:normAutofit/>
              </a:bodyPr>
              <a:lstStyle/>
              <a:p>
                <a:pPr marL="82296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∧(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endParaRPr lang="en-US" sz="2400" dirty="0"/>
              </a:p>
              <a:p>
                <a:endParaRPr lang="he-IL" sz="2400" dirty="0"/>
              </a:p>
              <a:p>
                <a:r>
                  <a:rPr lang="en-US" sz="2400" dirty="0"/>
                  <a:t>Boolean formulas: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∧¬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SAT solver might suggest: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Theory solver will say: impossible, because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859536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585216" indent="-457200"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905000" y="2131963"/>
            <a:ext cx="6553199" cy="541192"/>
            <a:chOff x="1435608" y="2009073"/>
            <a:chExt cx="6553199" cy="541192"/>
          </a:xfrm>
        </p:grpSpPr>
        <p:sp>
          <p:nvSpPr>
            <p:cNvPr id="6" name="Left Brace 5"/>
            <p:cNvSpPr/>
            <p:nvPr/>
          </p:nvSpPr>
          <p:spPr>
            <a:xfrm rot="16200000">
              <a:off x="1932718" y="1511963"/>
              <a:ext cx="160973" cy="1155194"/>
            </a:xfrm>
            <a:prstGeom prst="leftBrac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/>
            <p:cNvSpPr/>
            <p:nvPr/>
          </p:nvSpPr>
          <p:spPr>
            <a:xfrm rot="16200000">
              <a:off x="4030668" y="1090414"/>
              <a:ext cx="160974" cy="1998293"/>
            </a:xfrm>
            <a:prstGeom prst="leftBrac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e 7"/>
            <p:cNvSpPr/>
            <p:nvPr/>
          </p:nvSpPr>
          <p:spPr>
            <a:xfrm rot="16200000">
              <a:off x="6034587" y="1507801"/>
              <a:ext cx="157548" cy="1160093"/>
            </a:xfrm>
            <a:prstGeom prst="leftBrac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7557730" y="1737258"/>
              <a:ext cx="159262" cy="702893"/>
            </a:xfrm>
            <a:prstGeom prst="leftBrac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746504" y="2174778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6504" y="2174778"/>
                  <a:ext cx="5334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844455" y="2174778"/>
                  <a:ext cx="533400" cy="375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455" y="2174778"/>
                  <a:ext cx="533400" cy="3754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846661" y="2174778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661" y="2174778"/>
                  <a:ext cx="5334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370661" y="2174778"/>
                  <a:ext cx="533400" cy="375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0661" y="2174778"/>
                  <a:ext cx="533400" cy="3754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1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1503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DPLL(T) Architecture</a:t>
            </a:r>
          </a:p>
        </p:txBody>
      </p:sp>
      <p:sp>
        <p:nvSpPr>
          <p:cNvPr id="28" name="Freeform 27"/>
          <p:cNvSpPr/>
          <p:nvPr/>
        </p:nvSpPr>
        <p:spPr>
          <a:xfrm>
            <a:off x="4159001" y="3414063"/>
            <a:ext cx="1737360" cy="969264"/>
          </a:xfrm>
          <a:custGeom>
            <a:avLst/>
            <a:gdLst>
              <a:gd name="connsiteX0" fmla="*/ 0 w 1655472"/>
              <a:gd name="connsiteY0" fmla="*/ 164238 h 985406"/>
              <a:gd name="connsiteX1" fmla="*/ 164238 w 1655472"/>
              <a:gd name="connsiteY1" fmla="*/ 0 h 985406"/>
              <a:gd name="connsiteX2" fmla="*/ 1491234 w 1655472"/>
              <a:gd name="connsiteY2" fmla="*/ 0 h 985406"/>
              <a:gd name="connsiteX3" fmla="*/ 1655472 w 1655472"/>
              <a:gd name="connsiteY3" fmla="*/ 164238 h 985406"/>
              <a:gd name="connsiteX4" fmla="*/ 1655472 w 1655472"/>
              <a:gd name="connsiteY4" fmla="*/ 821168 h 985406"/>
              <a:gd name="connsiteX5" fmla="*/ 1491234 w 1655472"/>
              <a:gd name="connsiteY5" fmla="*/ 985406 h 985406"/>
              <a:gd name="connsiteX6" fmla="*/ 164238 w 1655472"/>
              <a:gd name="connsiteY6" fmla="*/ 985406 h 985406"/>
              <a:gd name="connsiteX7" fmla="*/ 0 w 1655472"/>
              <a:gd name="connsiteY7" fmla="*/ 821168 h 985406"/>
              <a:gd name="connsiteX8" fmla="*/ 0 w 1655472"/>
              <a:gd name="connsiteY8" fmla="*/ 164238 h 9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5472" h="985406">
                <a:moveTo>
                  <a:pt x="0" y="164238"/>
                </a:moveTo>
                <a:cubicBezTo>
                  <a:pt x="0" y="73532"/>
                  <a:pt x="73532" y="0"/>
                  <a:pt x="164238" y="0"/>
                </a:cubicBezTo>
                <a:lnTo>
                  <a:pt x="1491234" y="0"/>
                </a:lnTo>
                <a:cubicBezTo>
                  <a:pt x="1581940" y="0"/>
                  <a:pt x="1655472" y="73532"/>
                  <a:pt x="1655472" y="164238"/>
                </a:cubicBezTo>
                <a:lnTo>
                  <a:pt x="1655472" y="821168"/>
                </a:lnTo>
                <a:cubicBezTo>
                  <a:pt x="1655472" y="911874"/>
                  <a:pt x="1581940" y="985406"/>
                  <a:pt x="1491234" y="985406"/>
                </a:cubicBezTo>
                <a:lnTo>
                  <a:pt x="164238" y="985406"/>
                </a:lnTo>
                <a:cubicBezTo>
                  <a:pt x="73532" y="985406"/>
                  <a:pt x="0" y="911874"/>
                  <a:pt x="0" y="821168"/>
                </a:cubicBezTo>
                <a:lnTo>
                  <a:pt x="0" y="164238"/>
                </a:lnTo>
                <a:close/>
              </a:path>
            </a:pathLst>
          </a:custGeom>
          <a:solidFill>
            <a:srgbClr val="00B0F0">
              <a:alpha val="7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964" tIns="70964" rIns="70964" bIns="7096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chemeClr val="tx1"/>
                </a:solidFill>
              </a:rPr>
              <a:t>SAT Solver</a:t>
            </a:r>
            <a:endParaRPr lang="he-IL" sz="1800" kern="1200" dirty="0">
              <a:solidFill>
                <a:schemeClr val="tx1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6200000">
            <a:off x="4742879" y="2641946"/>
            <a:ext cx="569605" cy="469506"/>
          </a:xfrm>
          <a:custGeom>
            <a:avLst/>
            <a:gdLst>
              <a:gd name="connsiteX0" fmla="*/ 0 w 569605"/>
              <a:gd name="connsiteY0" fmla="*/ 93901 h 469506"/>
              <a:gd name="connsiteX1" fmla="*/ 334852 w 569605"/>
              <a:gd name="connsiteY1" fmla="*/ 93901 h 469506"/>
              <a:gd name="connsiteX2" fmla="*/ 334852 w 569605"/>
              <a:gd name="connsiteY2" fmla="*/ 0 h 469506"/>
              <a:gd name="connsiteX3" fmla="*/ 569605 w 569605"/>
              <a:gd name="connsiteY3" fmla="*/ 234753 h 469506"/>
              <a:gd name="connsiteX4" fmla="*/ 334852 w 569605"/>
              <a:gd name="connsiteY4" fmla="*/ 469506 h 469506"/>
              <a:gd name="connsiteX5" fmla="*/ 334852 w 569605"/>
              <a:gd name="connsiteY5" fmla="*/ 375605 h 469506"/>
              <a:gd name="connsiteX6" fmla="*/ 0 w 569605"/>
              <a:gd name="connsiteY6" fmla="*/ 375605 h 469506"/>
              <a:gd name="connsiteX7" fmla="*/ 0 w 569605"/>
              <a:gd name="connsiteY7" fmla="*/ 93901 h 46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605" h="469506">
                <a:moveTo>
                  <a:pt x="0" y="93901"/>
                </a:moveTo>
                <a:lnTo>
                  <a:pt x="334852" y="93901"/>
                </a:lnTo>
                <a:lnTo>
                  <a:pt x="334852" y="0"/>
                </a:lnTo>
                <a:lnTo>
                  <a:pt x="569605" y="234753"/>
                </a:lnTo>
                <a:lnTo>
                  <a:pt x="334852" y="469506"/>
                </a:lnTo>
                <a:lnTo>
                  <a:pt x="334852" y="375605"/>
                </a:lnTo>
                <a:lnTo>
                  <a:pt x="0" y="375605"/>
                </a:lnTo>
                <a:lnTo>
                  <a:pt x="0" y="93901"/>
                </a:lnTo>
                <a:close/>
              </a:path>
            </a:pathLst>
          </a:custGeom>
          <a:noFill/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3901" rIns="140852" bIns="93900" numCol="1" spcCol="1270" anchor="ctr" anchorCtr="0">
            <a:noAutofit/>
          </a:bodyPr>
          <a:lstStyle/>
          <a:p>
            <a:pPr lvl="0" algn="ctr" defTabSz="8890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2000" kern="1200"/>
          </a:p>
        </p:txBody>
      </p:sp>
      <p:sp>
        <p:nvSpPr>
          <p:cNvPr id="30" name="Freeform 29"/>
          <p:cNvSpPr/>
          <p:nvPr/>
        </p:nvSpPr>
        <p:spPr>
          <a:xfrm>
            <a:off x="4159001" y="1371600"/>
            <a:ext cx="1737360" cy="967735"/>
          </a:xfrm>
          <a:custGeom>
            <a:avLst/>
            <a:gdLst>
              <a:gd name="connsiteX0" fmla="*/ 0 w 1625804"/>
              <a:gd name="connsiteY0" fmla="*/ 161292 h 967735"/>
              <a:gd name="connsiteX1" fmla="*/ 161292 w 1625804"/>
              <a:gd name="connsiteY1" fmla="*/ 0 h 967735"/>
              <a:gd name="connsiteX2" fmla="*/ 1464512 w 1625804"/>
              <a:gd name="connsiteY2" fmla="*/ 0 h 967735"/>
              <a:gd name="connsiteX3" fmla="*/ 1625804 w 1625804"/>
              <a:gd name="connsiteY3" fmla="*/ 161292 h 967735"/>
              <a:gd name="connsiteX4" fmla="*/ 1625804 w 1625804"/>
              <a:gd name="connsiteY4" fmla="*/ 806443 h 967735"/>
              <a:gd name="connsiteX5" fmla="*/ 1464512 w 1625804"/>
              <a:gd name="connsiteY5" fmla="*/ 967735 h 967735"/>
              <a:gd name="connsiteX6" fmla="*/ 161292 w 1625804"/>
              <a:gd name="connsiteY6" fmla="*/ 967735 h 967735"/>
              <a:gd name="connsiteX7" fmla="*/ 0 w 1625804"/>
              <a:gd name="connsiteY7" fmla="*/ 806443 h 967735"/>
              <a:gd name="connsiteX8" fmla="*/ 0 w 1625804"/>
              <a:gd name="connsiteY8" fmla="*/ 161292 h 96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804" h="967735">
                <a:moveTo>
                  <a:pt x="0" y="161292"/>
                </a:moveTo>
                <a:cubicBezTo>
                  <a:pt x="0" y="72213"/>
                  <a:pt x="72213" y="0"/>
                  <a:pt x="161292" y="0"/>
                </a:cubicBezTo>
                <a:lnTo>
                  <a:pt x="1464512" y="0"/>
                </a:lnTo>
                <a:cubicBezTo>
                  <a:pt x="1553591" y="0"/>
                  <a:pt x="1625804" y="72213"/>
                  <a:pt x="1625804" y="161292"/>
                </a:cubicBezTo>
                <a:lnTo>
                  <a:pt x="1625804" y="806443"/>
                </a:lnTo>
                <a:cubicBezTo>
                  <a:pt x="1625804" y="895522"/>
                  <a:pt x="1553591" y="967735"/>
                  <a:pt x="1464512" y="967735"/>
                </a:cubicBezTo>
                <a:lnTo>
                  <a:pt x="161292" y="967735"/>
                </a:lnTo>
                <a:cubicBezTo>
                  <a:pt x="72213" y="967735"/>
                  <a:pt x="0" y="895522"/>
                  <a:pt x="0" y="806443"/>
                </a:cubicBezTo>
                <a:lnTo>
                  <a:pt x="0" y="161292"/>
                </a:lnTo>
                <a:close/>
              </a:path>
            </a:pathLst>
          </a:custGeom>
          <a:solidFill>
            <a:schemeClr val="accent2">
              <a:hueOff val="0"/>
              <a:satOff val="0"/>
              <a:lumOff val="0"/>
              <a:alpha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101" tIns="70101" rIns="70101" bIns="70101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chemeClr val="tx1"/>
                </a:solidFill>
              </a:rPr>
              <a:t>Arithmetic</a:t>
            </a:r>
            <a:endParaRPr lang="he-IL" sz="1800" kern="1200" dirty="0">
              <a:solidFill>
                <a:schemeClr val="tx1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20520000">
            <a:off x="6057527" y="3264626"/>
            <a:ext cx="605837" cy="469506"/>
          </a:xfrm>
          <a:custGeom>
            <a:avLst/>
            <a:gdLst>
              <a:gd name="connsiteX0" fmla="*/ 0 w 605837"/>
              <a:gd name="connsiteY0" fmla="*/ 93901 h 469506"/>
              <a:gd name="connsiteX1" fmla="*/ 371084 w 605837"/>
              <a:gd name="connsiteY1" fmla="*/ 93901 h 469506"/>
              <a:gd name="connsiteX2" fmla="*/ 371084 w 605837"/>
              <a:gd name="connsiteY2" fmla="*/ 0 h 469506"/>
              <a:gd name="connsiteX3" fmla="*/ 605837 w 605837"/>
              <a:gd name="connsiteY3" fmla="*/ 234753 h 469506"/>
              <a:gd name="connsiteX4" fmla="*/ 371084 w 605837"/>
              <a:gd name="connsiteY4" fmla="*/ 469506 h 469506"/>
              <a:gd name="connsiteX5" fmla="*/ 371084 w 605837"/>
              <a:gd name="connsiteY5" fmla="*/ 375605 h 469506"/>
              <a:gd name="connsiteX6" fmla="*/ 0 w 605837"/>
              <a:gd name="connsiteY6" fmla="*/ 375605 h 469506"/>
              <a:gd name="connsiteX7" fmla="*/ 0 w 605837"/>
              <a:gd name="connsiteY7" fmla="*/ 93901 h 46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837" h="469506">
                <a:moveTo>
                  <a:pt x="0" y="93901"/>
                </a:moveTo>
                <a:lnTo>
                  <a:pt x="371084" y="93901"/>
                </a:lnTo>
                <a:lnTo>
                  <a:pt x="371084" y="0"/>
                </a:lnTo>
                <a:lnTo>
                  <a:pt x="605837" y="234753"/>
                </a:lnTo>
                <a:lnTo>
                  <a:pt x="371084" y="469506"/>
                </a:lnTo>
                <a:lnTo>
                  <a:pt x="371084" y="375605"/>
                </a:lnTo>
                <a:lnTo>
                  <a:pt x="0" y="375605"/>
                </a:lnTo>
                <a:lnTo>
                  <a:pt x="0" y="93901"/>
                </a:lnTo>
                <a:close/>
              </a:path>
            </a:pathLst>
          </a:custGeom>
          <a:noFill/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3901" rIns="140851" bIns="93900" numCol="1" spcCol="1270" anchor="ctr" anchorCtr="0">
            <a:noAutofit/>
          </a:bodyPr>
          <a:lstStyle/>
          <a:p>
            <a:pPr lvl="0" algn="ctr" defTabSz="8890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2000" kern="1200"/>
          </a:p>
        </p:txBody>
      </p:sp>
      <p:sp>
        <p:nvSpPr>
          <p:cNvPr id="33" name="Freeform 32"/>
          <p:cNvSpPr/>
          <p:nvPr/>
        </p:nvSpPr>
        <p:spPr>
          <a:xfrm rot="2934986">
            <a:off x="5476751" y="4549945"/>
            <a:ext cx="638796" cy="469506"/>
          </a:xfrm>
          <a:custGeom>
            <a:avLst/>
            <a:gdLst>
              <a:gd name="connsiteX0" fmla="*/ 0 w 638796"/>
              <a:gd name="connsiteY0" fmla="*/ 93901 h 469506"/>
              <a:gd name="connsiteX1" fmla="*/ 404043 w 638796"/>
              <a:gd name="connsiteY1" fmla="*/ 93901 h 469506"/>
              <a:gd name="connsiteX2" fmla="*/ 404043 w 638796"/>
              <a:gd name="connsiteY2" fmla="*/ 0 h 469506"/>
              <a:gd name="connsiteX3" fmla="*/ 638796 w 638796"/>
              <a:gd name="connsiteY3" fmla="*/ 234753 h 469506"/>
              <a:gd name="connsiteX4" fmla="*/ 404043 w 638796"/>
              <a:gd name="connsiteY4" fmla="*/ 469506 h 469506"/>
              <a:gd name="connsiteX5" fmla="*/ 404043 w 638796"/>
              <a:gd name="connsiteY5" fmla="*/ 375605 h 469506"/>
              <a:gd name="connsiteX6" fmla="*/ 0 w 638796"/>
              <a:gd name="connsiteY6" fmla="*/ 375605 h 469506"/>
              <a:gd name="connsiteX7" fmla="*/ 0 w 638796"/>
              <a:gd name="connsiteY7" fmla="*/ 93901 h 46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8796" h="469506">
                <a:moveTo>
                  <a:pt x="0" y="93901"/>
                </a:moveTo>
                <a:lnTo>
                  <a:pt x="404043" y="93901"/>
                </a:lnTo>
                <a:lnTo>
                  <a:pt x="404043" y="0"/>
                </a:lnTo>
                <a:lnTo>
                  <a:pt x="638796" y="234753"/>
                </a:lnTo>
                <a:lnTo>
                  <a:pt x="404043" y="469506"/>
                </a:lnTo>
                <a:lnTo>
                  <a:pt x="404043" y="375605"/>
                </a:lnTo>
                <a:lnTo>
                  <a:pt x="0" y="375605"/>
                </a:lnTo>
                <a:lnTo>
                  <a:pt x="0" y="93901"/>
                </a:lnTo>
                <a:close/>
              </a:path>
            </a:pathLst>
          </a:custGeom>
          <a:noFill/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3900" rIns="140852" bIns="93901" numCol="1" spcCol="1270" anchor="ctr" anchorCtr="0">
            <a:noAutofit/>
          </a:bodyPr>
          <a:lstStyle/>
          <a:p>
            <a:pPr lvl="0" algn="ctr" defTabSz="8890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2000" kern="1200"/>
          </a:p>
        </p:txBody>
      </p:sp>
      <p:sp>
        <p:nvSpPr>
          <p:cNvPr id="34" name="Freeform 33"/>
          <p:cNvSpPr/>
          <p:nvPr/>
        </p:nvSpPr>
        <p:spPr>
          <a:xfrm>
            <a:off x="5896361" y="5240653"/>
            <a:ext cx="1737360" cy="967735"/>
          </a:xfrm>
          <a:custGeom>
            <a:avLst/>
            <a:gdLst>
              <a:gd name="connsiteX0" fmla="*/ 0 w 1625804"/>
              <a:gd name="connsiteY0" fmla="*/ 161292 h 967735"/>
              <a:gd name="connsiteX1" fmla="*/ 161292 w 1625804"/>
              <a:gd name="connsiteY1" fmla="*/ 0 h 967735"/>
              <a:gd name="connsiteX2" fmla="*/ 1464512 w 1625804"/>
              <a:gd name="connsiteY2" fmla="*/ 0 h 967735"/>
              <a:gd name="connsiteX3" fmla="*/ 1625804 w 1625804"/>
              <a:gd name="connsiteY3" fmla="*/ 161292 h 967735"/>
              <a:gd name="connsiteX4" fmla="*/ 1625804 w 1625804"/>
              <a:gd name="connsiteY4" fmla="*/ 806443 h 967735"/>
              <a:gd name="connsiteX5" fmla="*/ 1464512 w 1625804"/>
              <a:gd name="connsiteY5" fmla="*/ 967735 h 967735"/>
              <a:gd name="connsiteX6" fmla="*/ 161292 w 1625804"/>
              <a:gd name="connsiteY6" fmla="*/ 967735 h 967735"/>
              <a:gd name="connsiteX7" fmla="*/ 0 w 1625804"/>
              <a:gd name="connsiteY7" fmla="*/ 806443 h 967735"/>
              <a:gd name="connsiteX8" fmla="*/ 0 w 1625804"/>
              <a:gd name="connsiteY8" fmla="*/ 161292 h 96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804" h="967735">
                <a:moveTo>
                  <a:pt x="0" y="161292"/>
                </a:moveTo>
                <a:cubicBezTo>
                  <a:pt x="0" y="72213"/>
                  <a:pt x="72213" y="0"/>
                  <a:pt x="161292" y="0"/>
                </a:cubicBezTo>
                <a:lnTo>
                  <a:pt x="1464512" y="0"/>
                </a:lnTo>
                <a:cubicBezTo>
                  <a:pt x="1553591" y="0"/>
                  <a:pt x="1625804" y="72213"/>
                  <a:pt x="1625804" y="161292"/>
                </a:cubicBezTo>
                <a:lnTo>
                  <a:pt x="1625804" y="806443"/>
                </a:lnTo>
                <a:cubicBezTo>
                  <a:pt x="1625804" y="895522"/>
                  <a:pt x="1553591" y="967735"/>
                  <a:pt x="1464512" y="967735"/>
                </a:cubicBezTo>
                <a:lnTo>
                  <a:pt x="161292" y="967735"/>
                </a:lnTo>
                <a:cubicBezTo>
                  <a:pt x="72213" y="967735"/>
                  <a:pt x="0" y="895522"/>
                  <a:pt x="0" y="806443"/>
                </a:cubicBezTo>
                <a:lnTo>
                  <a:pt x="0" y="161292"/>
                </a:lnTo>
                <a:close/>
              </a:path>
            </a:pathLst>
          </a:custGeom>
          <a:solidFill>
            <a:schemeClr val="accent2">
              <a:hueOff val="0"/>
              <a:satOff val="0"/>
              <a:lumOff val="0"/>
              <a:alpha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101" tIns="70101" rIns="70101" bIns="70101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chemeClr val="tx1"/>
                </a:solidFill>
              </a:rPr>
              <a:t>Arrays</a:t>
            </a:r>
            <a:endParaRPr lang="he-IL" sz="1800" kern="1200" dirty="0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 rot="18682592">
            <a:off x="3935882" y="4549909"/>
            <a:ext cx="643019" cy="469507"/>
          </a:xfrm>
          <a:custGeom>
            <a:avLst/>
            <a:gdLst>
              <a:gd name="connsiteX0" fmla="*/ 0 w 643018"/>
              <a:gd name="connsiteY0" fmla="*/ 93901 h 469506"/>
              <a:gd name="connsiteX1" fmla="*/ 408265 w 643018"/>
              <a:gd name="connsiteY1" fmla="*/ 93901 h 469506"/>
              <a:gd name="connsiteX2" fmla="*/ 408265 w 643018"/>
              <a:gd name="connsiteY2" fmla="*/ 0 h 469506"/>
              <a:gd name="connsiteX3" fmla="*/ 643018 w 643018"/>
              <a:gd name="connsiteY3" fmla="*/ 234753 h 469506"/>
              <a:gd name="connsiteX4" fmla="*/ 408265 w 643018"/>
              <a:gd name="connsiteY4" fmla="*/ 469506 h 469506"/>
              <a:gd name="connsiteX5" fmla="*/ 408265 w 643018"/>
              <a:gd name="connsiteY5" fmla="*/ 375605 h 469506"/>
              <a:gd name="connsiteX6" fmla="*/ 0 w 643018"/>
              <a:gd name="connsiteY6" fmla="*/ 375605 h 469506"/>
              <a:gd name="connsiteX7" fmla="*/ 0 w 643018"/>
              <a:gd name="connsiteY7" fmla="*/ 93901 h 46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018" h="469506">
                <a:moveTo>
                  <a:pt x="643018" y="375605"/>
                </a:moveTo>
                <a:lnTo>
                  <a:pt x="234753" y="375605"/>
                </a:lnTo>
                <a:lnTo>
                  <a:pt x="234753" y="469506"/>
                </a:lnTo>
                <a:lnTo>
                  <a:pt x="0" y="234753"/>
                </a:lnTo>
                <a:lnTo>
                  <a:pt x="234753" y="0"/>
                </a:lnTo>
                <a:lnTo>
                  <a:pt x="234753" y="93901"/>
                </a:lnTo>
                <a:lnTo>
                  <a:pt x="643018" y="93901"/>
                </a:lnTo>
                <a:lnTo>
                  <a:pt x="643018" y="375605"/>
                </a:lnTo>
                <a:close/>
              </a:path>
            </a:pathLst>
          </a:custGeom>
          <a:noFill/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851" tIns="93901" rIns="1" bIns="93901" numCol="1" spcCol="1270" anchor="ctr" anchorCtr="0">
            <a:noAutofit/>
          </a:bodyPr>
          <a:lstStyle/>
          <a:p>
            <a:pPr lvl="0" algn="ctr" defTabSz="8890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2000" kern="1200"/>
          </a:p>
        </p:txBody>
      </p:sp>
      <p:sp>
        <p:nvSpPr>
          <p:cNvPr id="36" name="Freeform 35"/>
          <p:cNvSpPr/>
          <p:nvPr/>
        </p:nvSpPr>
        <p:spPr>
          <a:xfrm>
            <a:off x="2421641" y="5240653"/>
            <a:ext cx="1737360" cy="967735"/>
          </a:xfrm>
          <a:custGeom>
            <a:avLst/>
            <a:gdLst>
              <a:gd name="connsiteX0" fmla="*/ 0 w 1625804"/>
              <a:gd name="connsiteY0" fmla="*/ 161292 h 967735"/>
              <a:gd name="connsiteX1" fmla="*/ 161292 w 1625804"/>
              <a:gd name="connsiteY1" fmla="*/ 0 h 967735"/>
              <a:gd name="connsiteX2" fmla="*/ 1464512 w 1625804"/>
              <a:gd name="connsiteY2" fmla="*/ 0 h 967735"/>
              <a:gd name="connsiteX3" fmla="*/ 1625804 w 1625804"/>
              <a:gd name="connsiteY3" fmla="*/ 161292 h 967735"/>
              <a:gd name="connsiteX4" fmla="*/ 1625804 w 1625804"/>
              <a:gd name="connsiteY4" fmla="*/ 806443 h 967735"/>
              <a:gd name="connsiteX5" fmla="*/ 1464512 w 1625804"/>
              <a:gd name="connsiteY5" fmla="*/ 967735 h 967735"/>
              <a:gd name="connsiteX6" fmla="*/ 161292 w 1625804"/>
              <a:gd name="connsiteY6" fmla="*/ 967735 h 967735"/>
              <a:gd name="connsiteX7" fmla="*/ 0 w 1625804"/>
              <a:gd name="connsiteY7" fmla="*/ 806443 h 967735"/>
              <a:gd name="connsiteX8" fmla="*/ 0 w 1625804"/>
              <a:gd name="connsiteY8" fmla="*/ 161292 h 96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804" h="967735">
                <a:moveTo>
                  <a:pt x="0" y="161292"/>
                </a:moveTo>
                <a:cubicBezTo>
                  <a:pt x="0" y="72213"/>
                  <a:pt x="72213" y="0"/>
                  <a:pt x="161292" y="0"/>
                </a:cubicBezTo>
                <a:lnTo>
                  <a:pt x="1464512" y="0"/>
                </a:lnTo>
                <a:cubicBezTo>
                  <a:pt x="1553591" y="0"/>
                  <a:pt x="1625804" y="72213"/>
                  <a:pt x="1625804" y="161292"/>
                </a:cubicBezTo>
                <a:lnTo>
                  <a:pt x="1625804" y="806443"/>
                </a:lnTo>
                <a:cubicBezTo>
                  <a:pt x="1625804" y="895522"/>
                  <a:pt x="1553591" y="967735"/>
                  <a:pt x="1464512" y="967735"/>
                </a:cubicBezTo>
                <a:lnTo>
                  <a:pt x="161292" y="967735"/>
                </a:lnTo>
                <a:cubicBezTo>
                  <a:pt x="72213" y="967735"/>
                  <a:pt x="0" y="895522"/>
                  <a:pt x="0" y="806443"/>
                </a:cubicBezTo>
                <a:lnTo>
                  <a:pt x="0" y="161292"/>
                </a:lnTo>
                <a:close/>
              </a:path>
            </a:pathLst>
          </a:custGeom>
          <a:solidFill>
            <a:schemeClr val="accent2">
              <a:hueOff val="0"/>
              <a:satOff val="0"/>
              <a:lumOff val="0"/>
              <a:alpha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101" tIns="70101" rIns="70101" bIns="70101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err="1">
                <a:solidFill>
                  <a:schemeClr val="tx1"/>
                </a:solidFill>
              </a:rPr>
              <a:t>Bitvectors</a:t>
            </a:r>
            <a:endParaRPr lang="he-IL" sz="1800" kern="1200" dirty="0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 rot="1080000">
            <a:off x="3471610" y="3264132"/>
            <a:ext cx="607582" cy="469507"/>
          </a:xfrm>
          <a:custGeom>
            <a:avLst/>
            <a:gdLst>
              <a:gd name="connsiteX0" fmla="*/ 0 w 607581"/>
              <a:gd name="connsiteY0" fmla="*/ 93901 h 469506"/>
              <a:gd name="connsiteX1" fmla="*/ 372828 w 607581"/>
              <a:gd name="connsiteY1" fmla="*/ 93901 h 469506"/>
              <a:gd name="connsiteX2" fmla="*/ 372828 w 607581"/>
              <a:gd name="connsiteY2" fmla="*/ 0 h 469506"/>
              <a:gd name="connsiteX3" fmla="*/ 607581 w 607581"/>
              <a:gd name="connsiteY3" fmla="*/ 234753 h 469506"/>
              <a:gd name="connsiteX4" fmla="*/ 372828 w 607581"/>
              <a:gd name="connsiteY4" fmla="*/ 469506 h 469506"/>
              <a:gd name="connsiteX5" fmla="*/ 372828 w 607581"/>
              <a:gd name="connsiteY5" fmla="*/ 375605 h 469506"/>
              <a:gd name="connsiteX6" fmla="*/ 0 w 607581"/>
              <a:gd name="connsiteY6" fmla="*/ 375605 h 469506"/>
              <a:gd name="connsiteX7" fmla="*/ 0 w 607581"/>
              <a:gd name="connsiteY7" fmla="*/ 93901 h 46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7581" h="469506">
                <a:moveTo>
                  <a:pt x="607581" y="375605"/>
                </a:moveTo>
                <a:lnTo>
                  <a:pt x="234753" y="375605"/>
                </a:lnTo>
                <a:lnTo>
                  <a:pt x="234753" y="469506"/>
                </a:lnTo>
                <a:lnTo>
                  <a:pt x="0" y="234753"/>
                </a:lnTo>
                <a:lnTo>
                  <a:pt x="234753" y="0"/>
                </a:lnTo>
                <a:lnTo>
                  <a:pt x="234753" y="93901"/>
                </a:lnTo>
                <a:lnTo>
                  <a:pt x="607581" y="93901"/>
                </a:lnTo>
                <a:lnTo>
                  <a:pt x="607581" y="375605"/>
                </a:lnTo>
                <a:close/>
              </a:path>
            </a:pathLst>
          </a:custGeom>
          <a:noFill/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852" tIns="93902" rIns="0" bIns="93900" numCol="1" spcCol="1270" anchor="ctr" anchorCtr="0">
            <a:noAutofit/>
          </a:bodyPr>
          <a:lstStyle/>
          <a:p>
            <a:pPr lvl="0" algn="ctr" defTabSz="8890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he-IL" sz="2000" kern="1200"/>
          </a:p>
        </p:txBody>
      </p:sp>
      <p:sp>
        <p:nvSpPr>
          <p:cNvPr id="38" name="Freeform 37"/>
          <p:cNvSpPr/>
          <p:nvPr/>
        </p:nvSpPr>
        <p:spPr>
          <a:xfrm>
            <a:off x="1490530" y="2597574"/>
            <a:ext cx="1738694" cy="967735"/>
          </a:xfrm>
          <a:custGeom>
            <a:avLst/>
            <a:gdLst>
              <a:gd name="connsiteX0" fmla="*/ 0 w 1625804"/>
              <a:gd name="connsiteY0" fmla="*/ 161292 h 967735"/>
              <a:gd name="connsiteX1" fmla="*/ 161292 w 1625804"/>
              <a:gd name="connsiteY1" fmla="*/ 0 h 967735"/>
              <a:gd name="connsiteX2" fmla="*/ 1464512 w 1625804"/>
              <a:gd name="connsiteY2" fmla="*/ 0 h 967735"/>
              <a:gd name="connsiteX3" fmla="*/ 1625804 w 1625804"/>
              <a:gd name="connsiteY3" fmla="*/ 161292 h 967735"/>
              <a:gd name="connsiteX4" fmla="*/ 1625804 w 1625804"/>
              <a:gd name="connsiteY4" fmla="*/ 806443 h 967735"/>
              <a:gd name="connsiteX5" fmla="*/ 1464512 w 1625804"/>
              <a:gd name="connsiteY5" fmla="*/ 967735 h 967735"/>
              <a:gd name="connsiteX6" fmla="*/ 161292 w 1625804"/>
              <a:gd name="connsiteY6" fmla="*/ 967735 h 967735"/>
              <a:gd name="connsiteX7" fmla="*/ 0 w 1625804"/>
              <a:gd name="connsiteY7" fmla="*/ 806443 h 967735"/>
              <a:gd name="connsiteX8" fmla="*/ 0 w 1625804"/>
              <a:gd name="connsiteY8" fmla="*/ 161292 h 96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804" h="967735">
                <a:moveTo>
                  <a:pt x="0" y="161292"/>
                </a:moveTo>
                <a:cubicBezTo>
                  <a:pt x="0" y="72213"/>
                  <a:pt x="72213" y="0"/>
                  <a:pt x="161292" y="0"/>
                </a:cubicBezTo>
                <a:lnTo>
                  <a:pt x="1464512" y="0"/>
                </a:lnTo>
                <a:cubicBezTo>
                  <a:pt x="1553591" y="0"/>
                  <a:pt x="1625804" y="72213"/>
                  <a:pt x="1625804" y="161292"/>
                </a:cubicBezTo>
                <a:lnTo>
                  <a:pt x="1625804" y="806443"/>
                </a:lnTo>
                <a:cubicBezTo>
                  <a:pt x="1625804" y="895522"/>
                  <a:pt x="1553591" y="967735"/>
                  <a:pt x="1464512" y="967735"/>
                </a:cubicBezTo>
                <a:lnTo>
                  <a:pt x="161292" y="967735"/>
                </a:lnTo>
                <a:cubicBezTo>
                  <a:pt x="72213" y="967735"/>
                  <a:pt x="0" y="895522"/>
                  <a:pt x="0" y="806443"/>
                </a:cubicBezTo>
                <a:lnTo>
                  <a:pt x="0" y="161292"/>
                </a:lnTo>
                <a:close/>
              </a:path>
            </a:pathLst>
          </a:custGeom>
          <a:solidFill>
            <a:schemeClr val="accent2">
              <a:hueOff val="0"/>
              <a:satOff val="0"/>
              <a:lumOff val="0"/>
              <a:alpha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641" tIns="72641" rIns="72641" bIns="7264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>
                <a:solidFill>
                  <a:schemeClr val="tx1"/>
                </a:solidFill>
              </a:rPr>
              <a:t>Uninterpreted Functions</a:t>
            </a:r>
            <a:endParaRPr lang="he-IL" sz="2000" kern="12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28485" y="2559118"/>
            <a:ext cx="0" cy="673894"/>
          </a:xfrm>
          <a:prstGeom prst="straightConnector1">
            <a:avLst/>
          </a:prstGeom>
          <a:ln w="79375">
            <a:solidFill>
              <a:srgbClr val="7030A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019800" y="3498918"/>
            <a:ext cx="609600" cy="228600"/>
          </a:xfrm>
          <a:prstGeom prst="straightConnector1">
            <a:avLst/>
          </a:prstGeom>
          <a:ln w="79375">
            <a:solidFill>
              <a:srgbClr val="7030A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376612" y="3498918"/>
            <a:ext cx="635000" cy="228600"/>
          </a:xfrm>
          <a:prstGeom prst="straightConnector1">
            <a:avLst/>
          </a:prstGeom>
          <a:ln w="79375">
            <a:solidFill>
              <a:srgbClr val="7030A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667761" y="4489518"/>
            <a:ext cx="457200" cy="533400"/>
          </a:xfrm>
          <a:prstGeom prst="straightConnector1">
            <a:avLst/>
          </a:prstGeom>
          <a:ln w="79375">
            <a:solidFill>
              <a:srgbClr val="7030A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930401" y="4489518"/>
            <a:ext cx="457200" cy="533400"/>
          </a:xfrm>
          <a:prstGeom prst="straightConnector1">
            <a:avLst/>
          </a:prstGeom>
          <a:ln w="79375">
            <a:solidFill>
              <a:srgbClr val="7030A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824530" y="2597574"/>
            <a:ext cx="1737360" cy="967735"/>
          </a:xfrm>
          <a:custGeom>
            <a:avLst/>
            <a:gdLst>
              <a:gd name="connsiteX0" fmla="*/ 0 w 1625804"/>
              <a:gd name="connsiteY0" fmla="*/ 161292 h 967735"/>
              <a:gd name="connsiteX1" fmla="*/ 161292 w 1625804"/>
              <a:gd name="connsiteY1" fmla="*/ 0 h 967735"/>
              <a:gd name="connsiteX2" fmla="*/ 1464512 w 1625804"/>
              <a:gd name="connsiteY2" fmla="*/ 0 h 967735"/>
              <a:gd name="connsiteX3" fmla="*/ 1625804 w 1625804"/>
              <a:gd name="connsiteY3" fmla="*/ 161292 h 967735"/>
              <a:gd name="connsiteX4" fmla="*/ 1625804 w 1625804"/>
              <a:gd name="connsiteY4" fmla="*/ 806443 h 967735"/>
              <a:gd name="connsiteX5" fmla="*/ 1464512 w 1625804"/>
              <a:gd name="connsiteY5" fmla="*/ 967735 h 967735"/>
              <a:gd name="connsiteX6" fmla="*/ 161292 w 1625804"/>
              <a:gd name="connsiteY6" fmla="*/ 967735 h 967735"/>
              <a:gd name="connsiteX7" fmla="*/ 0 w 1625804"/>
              <a:gd name="connsiteY7" fmla="*/ 806443 h 967735"/>
              <a:gd name="connsiteX8" fmla="*/ 0 w 1625804"/>
              <a:gd name="connsiteY8" fmla="*/ 161292 h 96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804" h="967735">
                <a:moveTo>
                  <a:pt x="0" y="161292"/>
                </a:moveTo>
                <a:cubicBezTo>
                  <a:pt x="0" y="72213"/>
                  <a:pt x="72213" y="0"/>
                  <a:pt x="161292" y="0"/>
                </a:cubicBezTo>
                <a:lnTo>
                  <a:pt x="1464512" y="0"/>
                </a:lnTo>
                <a:cubicBezTo>
                  <a:pt x="1553591" y="0"/>
                  <a:pt x="1625804" y="72213"/>
                  <a:pt x="1625804" y="161292"/>
                </a:cubicBezTo>
                <a:lnTo>
                  <a:pt x="1625804" y="806443"/>
                </a:lnTo>
                <a:cubicBezTo>
                  <a:pt x="1625804" y="895522"/>
                  <a:pt x="1553591" y="967735"/>
                  <a:pt x="1464512" y="967735"/>
                </a:cubicBezTo>
                <a:lnTo>
                  <a:pt x="161292" y="967735"/>
                </a:lnTo>
                <a:cubicBezTo>
                  <a:pt x="72213" y="967735"/>
                  <a:pt x="0" y="895522"/>
                  <a:pt x="0" y="806443"/>
                </a:cubicBezTo>
                <a:lnTo>
                  <a:pt x="0" y="161292"/>
                </a:lnTo>
                <a:close/>
              </a:path>
            </a:pathLst>
          </a:custGeom>
          <a:solidFill>
            <a:schemeClr val="accent2">
              <a:hueOff val="0"/>
              <a:satOff val="0"/>
              <a:lumOff val="0"/>
              <a:alpha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641" tIns="72641" rIns="72641" bIns="7264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>
                <a:solidFill>
                  <a:schemeClr val="tx1"/>
                </a:solidFill>
              </a:rPr>
              <a:t>Sets</a:t>
            </a:r>
            <a:endParaRPr lang="he-IL" sz="20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5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/>
      <p:bldP spid="33" grpId="0"/>
      <p:bldP spid="34" grpId="0" animBg="1"/>
      <p:bldP spid="35" grpId="0"/>
      <p:bldP spid="36" grpId="0" animBg="1"/>
      <p:bldP spid="37" grpId="0"/>
      <p:bldP spid="38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SMT Applications: </a:t>
            </a:r>
            <a:br>
              <a:rPr lang="en-US" dirty="0"/>
            </a:br>
            <a:r>
              <a:rPr lang="en-US" dirty="0"/>
              <a:t>Symbolic Execution</a:t>
            </a:r>
          </a:p>
        </p:txBody>
      </p:sp>
      <p:sp>
        <p:nvSpPr>
          <p:cNvPr id="5" name="AutoShape 4" descr="data:image/jpeg;base64,/9j/4AAQSkZJRgABAQAAAQABAAD/2wCEAAkGBhQQEBAUEhAWFRUSGBcSFhMVFxgUFBASFBIVFBUTFxQXGyYeGBkkGRIZHy8gIycqLiwsFh4xNTAqNSY3LCkBCQoKDgwOFw8PGiwkHyQsLCwsLSwsKSwsLCksLCkpLCwsLCwsLCwpKSksKS8sLCwpKSwpKSwpLCksKSwsLCksLP/AABEIAMwAzAMBIgACEQEDEQH/xAAcAAEAAgMBAQEAAAAAAAAAAAAABQYCAwQHAQj/xABAEAACAQIDBAYGBwcEAwAAAAABAgADEQQhMQUSQWEGEyJRcYEyQlKRobEHFDNTYnLBFSNDgpLC0pOy0dNEVKL/xAAYAQEBAQEBAAAAAAAAAAAAAAAAAQIDBP/EACARAQEAAgIDAQADAAAAAAAAAAABAhESIQMxQRMEImH/2gAMAwEAAhEDEQA/APcYiICIiAiIgIiICIiAiIgIiICIiAiIgIiICIiAiIgIiICIiAiIgIiICIiAiIgIiICIiAiIgIiICIiAiIgIiICIiAiIgIkB0j21Vw7U91V3HFt8gsd8XutgwtlmNb5904KXSItcnEMvGwppb5E/GamFs2zyi3RObZ1dqlKmzABmUE20z48p0zLRERAREQEREBERAREQEREBE0YvE7i6XYndVfaY8PDIkngATOVsKioXqEkgFma7AZZmwByHACUSMTi2MWNFC97tdwDqqsSVU3zuFI1nbIEREBERAREQObaGAWvTam+jcRqp4MOYOc88q4dqNRqb+kptyYcGHIj/AI4T0yQnSfYvXpvoP3lO9vxrqU/Uc/GdMMtXTGWO0TsfaL0vR7Scaf6qeB5aHlrLXhMWtVd5TfgRoVPcRwMoOzcTpLFhUNwyNuv36hh7LDiPiOEueKY1P1aoUEsbATQlZ2zAVRwDXLW7yBp4TiLszA1BmNFGarzHeefym6rUNgq+k+Q/COLeUxpvboweIZ9+4FlO6GF+0R6WR7jl750zCjSCKFGgFpnMqREQEREBERATGpUCgkmwAuT3ATKQm0cb1j7g9BDn+NwdPBT8fCWTaWt1KoXY1GFr5Kp9RP8AI2BPkOE07TPWtSoD+Id+pyooQTfxNl85lSe/zn3YKb5q1z/FO6nKilwvvNz5ia9J7TEREw0REQEREBERAREitpba3LrTAZhkT6iHn3nkPMiWTaW6V/pVgFoVRVUgLVJ3l4h9SwHEHj3Hxyy2VtMZa+Njb3yI2hQes5LEsTqx4D5AchMMPjHpU9ykCy1DumswPVgjMqnebT1cf66rhvtfErhhNSV2pux6suWsAwKgADgbkW77i8r2H2g4UBSt+9r5+6fKu0Md6hw/mG/UzhcbHWVaRiqzaU0X8zk/7VmW5XP8SmvIIzfEuPlKlR2xtEHtUqDDkbf3yVwu26x+0pKvgQf7pnVa3Ff6TfS3Q2divq9Wr1ji3WBadhS3hcAuHyNje26dZdKG2esVWSjUYMAwNlAIIuPSYHztPBOnX0Y4vE7TrVaKq6Yl9/fLqBSLW3lYE3sD3A5T3vY2zPq+HoUt6/VU0p73tbihb/CLNErm2n0pp4UKcSBSVzuqWdBc9wBYE+AuZLUK61FVkYMrC4I0InmH0q/RfidrYmjUpYimiU6e5u1N64bfJJAAOoI90tXRjZtfA4WjQLU6hpqoLEuLsEUNbI5FgT5yKtMSJ+u1/Zpe9/8AifRi654Uv/uB825tTqxuKe2419hdN7x4D38JC0qlgAOEkBsEuxd6pLMbkgW8hnoNAJ2U9jIvrH3CblkjFlqLr3ZFpqbNXO4DxVNXbyUGWWjSCKqqLBQFA7gBYCRj7MAqCoKrhgu4LBDYE3Nt5TbQe6bOpf8A9mp/TS/65m3ayaSUSOtVGldT+enf4qy/KfHx1VBd6aso1NNrED8r2+cjSSicmztq0sQm9SqBhyOY8RqJ1yBERATGpUCgliABqTkBNWIxQWwA3mOiDU8z3DmZy16q0/3ldxcZqvqp+UcW5nytLoZ1d6qOKJ3aO/jxQctfDSQ2NqKCKaLvvwpprbnwUczO/wDfYnvo0zxP2rjkD6Pn7pIYPAJRFkW18ydWY95Y5kzUvFnW0LhOjO92sSQQM+pX7MfnOr/LxnJjNrium4FVKRtbIFyNVI4JwPE+EtjLcEHjlKXj+itan9laooyAuFqADQEHJvG48JZd3tLNenfTajYAovdz980V8PTPosVPjcfGV8VHDbhVgw9UghrHQ2OdspJYfZWIfSmRzbKdZNfXPf8Ag1KoDkwPO820qB9ap5Cbj0argXLKPOU6l0voviHoU6yvUQkEKTY21sSLNblNSy+ql6XuhVppoLnvOc6f2yO+U4YszRW20ib4aqoKL1jAnNEz7RHAZHPlJcJ9WZLudsjvmJ2uJR329TG/esvYUVGz9Gm2jnkbazI7ZS+71i33OttfPq/b8OcfnDnV0/awj9riUdOkFJt21ZTvoaq5+lTXVhyEU+kFJigWqCaiGqlvXpjVhHCHKrx+2h3z5+2+colDpNRfqd2qD14Y09e3uekNMiO4zfgdrJXprUpPvI17EcjY5HMZiOEOVXM7aExO2hKr180Y6oxpVQnpFGC527RUgZ8MzL+cTnVmxXS2jT3d+si7x3VuwG82lhnmc5TNt/Sp1oqUMPvUr9nrnFiCDZl3dU7t46d0ouzPo8xPVNTqtTUX30O8WKPkDoNGGRz4A8JaMH0NTsGvUNR1Fiw7AcD0d62ZI0vcXGs5cLfjfKRu6FYV2xdMKKlPd7TtTyplLG17GwudCpIPADOer0tpVKfpjrF9pQBUHioybyt4SqbKxKUEVKahVXRRkBJMbYB4yXx2LM1sw2KWou8jBhy4HiCNQeRm2VHCV2epvUTZ+J4OBwccR8Rwlj2btAVk3rWIJRl9lxqL8RnrznOzTcrS2yO07LWqKXNzmpHIZrew4C8ywux1Rt9iaj8GfPd/KNB46zviN00RESKREQKR0mwOITEPVp02ZW3SGTtFbKAVIGYzBOls5FUum1ekbMfJxY/GemTVXwqVBZ0Vh3MAfnOs8nWrHO4d7lUPE/SB1lGqjU7F0ZQwOhKkAzwjohsOuuPplqTKKTbzsQQLAHK/G/6z9QVeiGEY3+rqPy3Qe5SBMq3RXCsgXqFAGhXssL/iGfvkuWPuRZMvrzVcTOWvs+lUqNUZLs1M0WzNmpsblSNPOW/af0bXuaNX+V+yf61H6SmbU2S+HcpUqujAA7ty2R0N1a06zLl1HO46fV2NQH8MZ0hhzmTeiNFOefjrM6WzaKtTYIL0qZoqbk2pm3ZNznpxkS1BzpiT5s4/um/CdHMTWNqdcMe4VHv/ALpqyz4nV+u6jsmgnVbtIDqQypr2VqX3xmcwbnWfcPs2jT6rcpgdSGWmcyUD33gCeBvInaGzq2HYLUrHePqqzsfcHm2hhWOrknuzJ928ZN6+L7SSYKinV7tJR1bF0sLbjNfeI7r3MzwwSku7TUKty1lFhdjcm3jN2zujOIq23KLke0w3F/qa3wuZbtlfR6BY4h978CEhfN9T5WmbnIvG1UPrM+fWDPRR0Jwn3Tf6lT/KZDoZhfuj/qVf85P1Xg8+pq7aKTOmlsqs3q28SBL4nRTDD+D72c/NptHRvDD/AMemfFQfnJ+q8FITYZHp4ikniwvOzD7Lo+3UrH2aSMfiBLnS2ZST0aKDwVR+k6QJm+Srwiv4PZ9a1kprh0OrEh6pHgDYeZ8pM4PBLRQKt7aknMsx1YniTOiJi3bWiIiRSIiAiIgIiICfCbTh2ptqnh1u7ZnRBmzeXAczlKFt7pNVxN1vuU/YU6/mPrfLlOmHjuTGWcxTvSPp4tK6YezvoX1RDy9o/DxnmmMrNUdndizMbknUmdVUW1ynZsfo1XxZHVU91PvqmSfyjVvKe7DHHxTbzZXLOoA0Mrsd0d5/QSy9G+i2Kr50V+r0zriKgO+w/AmvnkJeNg9AaGGIdx11UevUFwp/Amg+JlmnHyfyd9YumHh13Vc2L0CwuGBJp9dUPpVa1nYnkDko8JPUsKieiir4AD5TbE8ltvdd5JPRERIpERAREQEREBERAREQEREBESP2htdad1Ubz92gW+m83Dw1+csmx21aoQFmIAGpOQEre1elJzWgLD7wjP8AlU/M+7v48diXqm9Rr20Gir4D9TnItQ1ZilBDUbiRki/mY5CdsfHJ3XLLK+o48SxJLMbk5libk+JM0YLZtXFNahT3hoajdmmv83HwF5cNm9B1uGxLdYderFxSXx4t528JaKdIKAFAAGQAFgB3ACbvmk6xZnj37VbY30f0aRD1z17jPtC1NTyTj53lqAtpPsTz5ZXLuu0knoiImVIiICIiAiIgIiICIiAiIgIifGYAEk2AzJOgHfA+zXXxCoLswA5/LmZzPjS32Yy+8b0f5Rq3wHPhIvF4xEYZtVqnQDtN5AZKPDleamO0tdWJ2k7egNwe0R2z4KfR88+Ug6uJG+Vpq1WocyB2iTpdmOmmp7uUk6WxatfOs3Vp92h7R/M+g8B75M4TBJRXdpoFHcOJ7ydSeZmtzH0zq1AYToq1SzYl8tepQ2Hgz6nyt4mWLD4ZaahUUKo0CiwHkJsiZuVvtqSQiImVIiICIiAiIgIiICIiAiIgIiICIiAkTisPXNQndpuoN0VnZbcyu6QWvxJ8LSWiWUQ5wNet9pUFJb5rTzcj85yHuM78Ds6nRFkW19TqzcyxzM6Yi1NEREikREBERAREQEREBERAREQEREBERAREQEREBERAREQEREBERAREQEREBER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64820" y="2092545"/>
                <a:ext cx="152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20" y="2092545"/>
                <a:ext cx="1524000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800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60123" y="3006945"/>
                <a:ext cx="15118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123" y="3006945"/>
                <a:ext cx="1511893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161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21458" y="1544738"/>
                <a:ext cx="280168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read(x);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read(y);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&lt;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A();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else 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&lt;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5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B();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else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C();</a:t>
                </a:r>
              </a:p>
              <a:p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458" y="1544738"/>
                <a:ext cx="2801682" cy="2862322"/>
              </a:xfrm>
              <a:prstGeom prst="rect">
                <a:avLst/>
              </a:prstGeom>
              <a:blipFill rotWithShape="0">
                <a:blip r:embed="rId5"/>
                <a:stretch>
                  <a:fillRect l="-239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3" idx="2"/>
            <a:endCxn id="7" idx="0"/>
          </p:cNvCxnSpPr>
          <p:nvPr/>
        </p:nvCxnSpPr>
        <p:spPr>
          <a:xfrm flipH="1">
            <a:off x="6116070" y="2492655"/>
            <a:ext cx="1010750" cy="51429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2"/>
            <a:endCxn id="18" idx="0"/>
          </p:cNvCxnSpPr>
          <p:nvPr/>
        </p:nvCxnSpPr>
        <p:spPr>
          <a:xfrm>
            <a:off x="7126820" y="2492655"/>
            <a:ext cx="1009182" cy="51429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81622" y="3006945"/>
            <a:ext cx="150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A()</a:t>
            </a:r>
          </a:p>
        </p:txBody>
      </p:sp>
      <p:cxnSp>
        <p:nvCxnSpPr>
          <p:cNvPr id="20" name="Straight Arrow Connector 19"/>
          <p:cNvCxnSpPr>
            <a:stCxn id="7" idx="2"/>
            <a:endCxn id="23" idx="0"/>
          </p:cNvCxnSpPr>
          <p:nvPr/>
        </p:nvCxnSpPr>
        <p:spPr>
          <a:xfrm flipH="1">
            <a:off x="5141300" y="3407055"/>
            <a:ext cx="974770" cy="71287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2"/>
            <a:endCxn id="24" idx="0"/>
          </p:cNvCxnSpPr>
          <p:nvPr/>
        </p:nvCxnSpPr>
        <p:spPr>
          <a:xfrm>
            <a:off x="6116070" y="3407055"/>
            <a:ext cx="973775" cy="71287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95800" y="4119933"/>
            <a:ext cx="129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C()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4345" y="4119933"/>
            <a:ext cx="129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90502" y="3496216"/>
                <a:ext cx="1290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502" y="3496216"/>
                <a:ext cx="1290999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984964" y="4520043"/>
                <a:ext cx="2362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964" y="4520043"/>
                <a:ext cx="236220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735144" y="2511385"/>
            <a:ext cx="93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072005" y="1447800"/>
                <a:ext cx="20356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005" y="1447800"/>
                <a:ext cx="2035678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5893527" y="2511385"/>
            <a:ext cx="93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false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76928" y="3521235"/>
            <a:ext cx="93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17023" y="3521235"/>
            <a:ext cx="93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796086" y="5374939"/>
                <a:ext cx="29979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¬(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086" y="5374939"/>
                <a:ext cx="2997927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>
            <a:off x="5065255" y="5574994"/>
            <a:ext cx="1303912" cy="127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330965" y="5374939"/>
                <a:ext cx="1966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965" y="5374939"/>
                <a:ext cx="1966256" cy="400110"/>
              </a:xfrm>
              <a:prstGeom prst="rect">
                <a:avLst/>
              </a:prstGeom>
              <a:blipFill rotWithShape="0">
                <a:blip r:embed="rId10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981200" y="5374939"/>
                <a:ext cx="3351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¬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¬ 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374939"/>
                <a:ext cx="3351896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330965" y="5378390"/>
                <a:ext cx="1966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965" y="5378390"/>
                <a:ext cx="1966256" cy="400110"/>
              </a:xfrm>
              <a:prstGeom prst="rect">
                <a:avLst/>
              </a:prstGeom>
              <a:blipFill rotWithShape="0"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4218248" y="5181600"/>
            <a:ext cx="2997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SMT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072005" y="1447800"/>
                <a:ext cx="20356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005" y="1447800"/>
                <a:ext cx="2035678" cy="400110"/>
              </a:xfrm>
              <a:prstGeom prst="rect">
                <a:avLst/>
              </a:prstGeom>
              <a:blipFill rotWithShape="0"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072005" y="1447800"/>
                <a:ext cx="20356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005" y="1447800"/>
                <a:ext cx="2035678" cy="400110"/>
              </a:xfrm>
              <a:prstGeom prst="rect">
                <a:avLst/>
              </a:prstGeom>
              <a:blipFill rotWithShape="0"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46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8" grpId="0"/>
      <p:bldP spid="23" grpId="0"/>
      <p:bldP spid="24" grpId="0"/>
      <p:bldP spid="25" grpId="0"/>
      <p:bldP spid="26" grpId="0"/>
      <p:bldP spid="29" grpId="0"/>
      <p:bldP spid="33" grpId="0"/>
      <p:bldP spid="33" grpId="1"/>
      <p:bldP spid="34" grpId="0"/>
      <p:bldP spid="39" grpId="0"/>
      <p:bldP spid="40" grpId="0"/>
      <p:bldP spid="41" grpId="0"/>
      <p:bldP spid="41" grpId="1"/>
      <p:bldP spid="44" grpId="0"/>
      <p:bldP spid="44" grpId="1"/>
      <p:bldP spid="46" grpId="0"/>
      <p:bldP spid="46" grpId="1"/>
      <p:bldP spid="47" grpId="0"/>
      <p:bldP spid="47" grpId="1"/>
      <p:bldP spid="49" grpId="0"/>
      <p:bldP spid="49" grpId="1"/>
      <p:bldP spid="49" grpId="2"/>
      <p:bldP spid="49" grpId="3"/>
      <p:bldP spid="50" grpId="0"/>
      <p:bldP spid="50" grpId="1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84" y="1524000"/>
            <a:ext cx="7542764" cy="4953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3000" y="1417638"/>
            <a:ext cx="7790688" cy="51355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/>
              <a:t>Errors are Abundant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62182" b="71204"/>
          <a:stretch/>
        </p:blipFill>
        <p:spPr>
          <a:xfrm>
            <a:off x="2487167" y="2057400"/>
            <a:ext cx="4267201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Arrow Connector 3"/>
          <p:cNvCxnSpPr/>
          <p:nvPr/>
        </p:nvCxnSpPr>
        <p:spPr>
          <a:xfrm flipH="1">
            <a:off x="4841748" y="1879094"/>
            <a:ext cx="685800" cy="356612"/>
          </a:xfrm>
          <a:prstGeom prst="straightConnector1">
            <a:avLst/>
          </a:prstGeom>
          <a:ln w="1174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4359009" y="3263757"/>
            <a:ext cx="685800" cy="356612"/>
          </a:xfrm>
          <a:prstGeom prst="straightConnector1">
            <a:avLst/>
          </a:prstGeom>
          <a:ln w="1174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SMT Applications: </a:t>
            </a:r>
            <a:br>
              <a:rPr lang="en-US" dirty="0"/>
            </a:br>
            <a:r>
              <a:rPr lang="en-US" dirty="0"/>
              <a:t>Compositional 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447800"/>
                <a:ext cx="7498080" cy="518160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Want to prove: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(possibly) triggered only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400" dirty="0"/>
                  <a:t> steps</a:t>
                </a:r>
              </a:p>
              <a:p>
                <a:r>
                  <a:rPr lang="en-US" sz="2400" dirty="0"/>
                  <a:t>Direct verification: compose automata</a:t>
                </a:r>
              </a:p>
              <a:p>
                <a:pPr lvl="1"/>
                <a:r>
                  <a:rPr lang="en-US" sz="2000" dirty="0"/>
                  <a:t>Complexity: size(thread A)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size(thread B)</a:t>
                </a:r>
              </a:p>
              <a:p>
                <a:r>
                  <a:rPr lang="en-US" sz="2400" dirty="0"/>
                  <a:t>SMT: </a:t>
                </a:r>
              </a:p>
              <a:p>
                <a:pPr marL="822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≢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endParaRPr lang="en-US" sz="2400" dirty="0"/>
              </a:p>
              <a:p>
                <a:pPr lvl="1"/>
                <a:r>
                  <a:rPr lang="en-US" sz="2000" dirty="0"/>
                  <a:t>Complexity: size(thread A)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size(thread B)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447800"/>
                <a:ext cx="7498080" cy="5181600"/>
              </a:xfrm>
              <a:blipFill rotWithShape="0">
                <a:blip r:embed="rId3"/>
                <a:stretch>
                  <a:fillRect r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4" descr="data:image/jpeg;base64,/9j/4AAQSkZJRgABAQAAAQABAAD/2wCEAAkGBhQQEBAUEhAWFRUSGBcSFhMVFxgUFBASFBIVFBUTFxQXGyYeGBkkGRIZHy8gIycqLiwsFh4xNTAqNSY3LCkBCQoKDgwOFw8PGiwkHyQsLCwsLSwsKSwsLCksLCkpLCwsLCwsLCwpKSksKS8sLCwpKSwpKSwpLCksKSwsLCksLP/AABEIAMwAzAMBIgACEQEDEQH/xAAcAAEAAgMBAQEAAAAAAAAAAAAABQYCAwQHAQj/xABAEAACAQIDBAYGBwcEAwAAAAABAgADEQQhMQUSQWEGEyJRcYEyQlKRobEHFDNTYnLBFSNDgpLC0pOy0dNEVKL/xAAYAQEBAQEBAAAAAAAAAAAAAAAAAQIDBP/EACARAQEAAgIDAQADAAAAAAAAAAABAhESIQMxQRMEImH/2gAMAwEAAhEDEQA/APcYiICIiAiIgIiICIiAiIgIiICIiAiIgIiICIiAiIgIiICIiAiIgIiICIiAiIgIiICIiAiIgIiICIiAiIgIiICIiAiIgIkB0j21Vw7U91V3HFt8gsd8XutgwtlmNb5904KXSItcnEMvGwppb5E/GamFs2zyi3RObZ1dqlKmzABmUE20z48p0zLRERAREQEREBERAREQEREBE0YvE7i6XYndVfaY8PDIkngATOVsKioXqEkgFma7AZZmwByHACUSMTi2MWNFC97tdwDqqsSVU3zuFI1nbIEREBERAREQObaGAWvTam+jcRqp4MOYOc88q4dqNRqb+kptyYcGHIj/AI4T0yQnSfYvXpvoP3lO9vxrqU/Uc/GdMMtXTGWO0TsfaL0vR7Scaf6qeB5aHlrLXhMWtVd5TfgRoVPcRwMoOzcTpLFhUNwyNuv36hh7LDiPiOEueKY1P1aoUEsbATQlZ2zAVRwDXLW7yBp4TiLszA1BmNFGarzHeefym6rUNgq+k+Q/COLeUxpvboweIZ9+4FlO6GF+0R6WR7jl750zCjSCKFGgFpnMqREQEREBERATGpUCgkmwAuT3ATKQm0cb1j7g9BDn+NwdPBT8fCWTaWt1KoXY1GFr5Kp9RP8AI2BPkOE07TPWtSoD+Id+pyooQTfxNl85lSe/zn3YKb5q1z/FO6nKilwvvNz5ia9J7TEREw0REQEREBERAREitpba3LrTAZhkT6iHn3nkPMiWTaW6V/pVgFoVRVUgLVJ3l4h9SwHEHj3Hxyy2VtMZa+Njb3yI2hQes5LEsTqx4D5AchMMPjHpU9ykCy1DumswPVgjMqnebT1cf66rhvtfErhhNSV2pux6suWsAwKgADgbkW77i8r2H2g4UBSt+9r5+6fKu0Md6hw/mG/UzhcbHWVaRiqzaU0X8zk/7VmW5XP8SmvIIzfEuPlKlR2xtEHtUqDDkbf3yVwu26x+0pKvgQf7pnVa3Ff6TfS3Q2divq9Wr1ji3WBadhS3hcAuHyNje26dZdKG2esVWSjUYMAwNlAIIuPSYHztPBOnX0Y4vE7TrVaKq6Yl9/fLqBSLW3lYE3sD3A5T3vY2zPq+HoUt6/VU0p73tbihb/CLNErm2n0pp4UKcSBSVzuqWdBc9wBYE+AuZLUK61FVkYMrC4I0InmH0q/RfidrYmjUpYimiU6e5u1N64bfJJAAOoI90tXRjZtfA4WjQLU6hpqoLEuLsEUNbI5FgT5yKtMSJ+u1/Zpe9/8AifRi654Uv/uB825tTqxuKe2419hdN7x4D38JC0qlgAOEkBsEuxd6pLMbkgW8hnoNAJ2U9jIvrH3CblkjFlqLr3ZFpqbNXO4DxVNXbyUGWWjSCKqqLBQFA7gBYCRj7MAqCoKrhgu4LBDYE3Nt5TbQe6bOpf8A9mp/TS/65m3ayaSUSOtVGldT+enf4qy/KfHx1VBd6aso1NNrED8r2+cjSSicmztq0sQm9SqBhyOY8RqJ1yBERATGpUCgliABqTkBNWIxQWwA3mOiDU8z3DmZy16q0/3ldxcZqvqp+UcW5nytLoZ1d6qOKJ3aO/jxQctfDSQ2NqKCKaLvvwpprbnwUczO/wDfYnvo0zxP2rjkD6Pn7pIYPAJRFkW18ydWY95Y5kzUvFnW0LhOjO92sSQQM+pX7MfnOr/LxnJjNrium4FVKRtbIFyNVI4JwPE+EtjLcEHjlKXj+itan9laooyAuFqADQEHJvG48JZd3tLNenfTajYAovdz980V8PTPosVPjcfGV8VHDbhVgw9UghrHQ2OdspJYfZWIfSmRzbKdZNfXPf8Ag1KoDkwPO820qB9ap5Cbj0argXLKPOU6l0voviHoU6yvUQkEKTY21sSLNblNSy+ql6XuhVppoLnvOc6f2yO+U4YszRW20ib4aqoKL1jAnNEz7RHAZHPlJcJ9WZLudsjvmJ2uJR329TG/esvYUVGz9Gm2jnkbazI7ZS+71i33OttfPq/b8OcfnDnV0/awj9riUdOkFJt21ZTvoaq5+lTXVhyEU+kFJigWqCaiGqlvXpjVhHCHKrx+2h3z5+2+colDpNRfqd2qD14Y09e3uekNMiO4zfgdrJXprUpPvI17EcjY5HMZiOEOVXM7aExO2hKr180Y6oxpVQnpFGC527RUgZ8MzL+cTnVmxXS2jT3d+si7x3VuwG82lhnmc5TNt/Sp1oqUMPvUr9nrnFiCDZl3dU7t46d0ouzPo8xPVNTqtTUX30O8WKPkDoNGGRz4A8JaMH0NTsGvUNR1Fiw7AcD0d62ZI0vcXGs5cLfjfKRu6FYV2xdMKKlPd7TtTyplLG17GwudCpIPADOer0tpVKfpjrF9pQBUHioybyt4SqbKxKUEVKahVXRRkBJMbYB4yXx2LM1sw2KWou8jBhy4HiCNQeRm2VHCV2epvUTZ+J4OBwccR8Rwlj2btAVk3rWIJRl9lxqL8RnrznOzTcrS2yO07LWqKXNzmpHIZrew4C8ywux1Rt9iaj8GfPd/KNB46zviN00RESKREQKR0mwOITEPVp02ZW3SGTtFbKAVIGYzBOls5FUum1ekbMfJxY/GemTVXwqVBZ0Vh3MAfnOs8nWrHO4d7lUPE/SB1lGqjU7F0ZQwOhKkAzwjohsOuuPplqTKKTbzsQQLAHK/G/6z9QVeiGEY3+rqPy3Qe5SBMq3RXCsgXqFAGhXssL/iGfvkuWPuRZMvrzVcTOWvs+lUqNUZLs1M0WzNmpsblSNPOW/af0bXuaNX+V+yf61H6SmbU2S+HcpUqujAA7ty2R0N1a06zLl1HO46fV2NQH8MZ0hhzmTeiNFOefjrM6WzaKtTYIL0qZoqbk2pm3ZNznpxkS1BzpiT5s4/um/CdHMTWNqdcMe4VHv/ALpqyz4nV+u6jsmgnVbtIDqQypr2VqX3xmcwbnWfcPs2jT6rcpgdSGWmcyUD33gCeBvInaGzq2HYLUrHePqqzsfcHm2hhWOrknuzJ928ZN6+L7SSYKinV7tJR1bF0sLbjNfeI7r3MzwwSku7TUKty1lFhdjcm3jN2zujOIq23KLke0w3F/qa3wuZbtlfR6BY4h978CEhfN9T5WmbnIvG1UPrM+fWDPRR0Jwn3Tf6lT/KZDoZhfuj/qVf85P1Xg8+pq7aKTOmlsqs3q28SBL4nRTDD+D72c/NptHRvDD/AMemfFQfnJ+q8FITYZHp4ikniwvOzD7Lo+3UrH2aSMfiBLnS2ZST0aKDwVR+k6QJm+Srwiv4PZ9a1kprh0OrEh6pHgDYeZ8pM4PBLRQKt7aknMsx1YniTOiJi3bWiIiRSIiAiIgIiICfCbTh2ptqnh1u7ZnRBmzeXAczlKFt7pNVxN1vuU/YU6/mPrfLlOmHjuTGWcxTvSPp4tK6YezvoX1RDy9o/DxnmmMrNUdndizMbknUmdVUW1ynZsfo1XxZHVU91PvqmSfyjVvKe7DHHxTbzZXLOoA0Mrsd0d5/QSy9G+i2Kr50V+r0zriKgO+w/AmvnkJeNg9AaGGIdx11UevUFwp/Amg+JlmnHyfyd9YumHh13Vc2L0CwuGBJp9dUPpVa1nYnkDko8JPUsKieiir4AD5TbE8ltvdd5JPRERIpERAREQEREBERAREQEREBESP2htdad1Ubz92gW+m83Dw1+csmx21aoQFmIAGpOQEre1elJzWgLD7wjP8AlU/M+7v48diXqm9Rr20Gir4D9TnItQ1ZilBDUbiRki/mY5CdsfHJ3XLLK+o48SxJLMbk5libk+JM0YLZtXFNahT3hoajdmmv83HwF5cNm9B1uGxLdYderFxSXx4t528JaKdIKAFAAGQAFgB3ACbvmk6xZnj37VbY30f0aRD1z17jPtC1NTyTj53lqAtpPsTz5ZXLuu0knoiImVIiICIiAiIgIiICIiAiIgIifGYAEk2AzJOgHfA+zXXxCoLswA5/LmZzPjS32Yy+8b0f5Rq3wHPhIvF4xEYZtVqnQDtN5AZKPDleamO0tdWJ2k7egNwe0R2z4KfR88+Ug6uJG+Vpq1WocyB2iTpdmOmmp7uUk6WxatfOs3Vp92h7R/M+g8B75M4TBJRXdpoFHcOJ7ydSeZmtzH0zq1AYToq1SzYl8tepQ2Hgz6nyt4mWLD4ZaahUUKo0CiwHkJsiZuVvtqSQiImVIiICIiAiIgIiICIiAiIgIiICIiAkTisPXNQndpuoN0VnZbcyu6QWvxJ8LSWiWUQ5wNet9pUFJb5rTzcj85yHuM78Ds6nRFkW19TqzcyxzM6Yi1NEREikREBERAREQEREBERAREQEREBERAREQEREBERAREQEREBERAREQEREBER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378267" y="2316207"/>
                <a:ext cx="473368" cy="47475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0325" cmpd="sng">
                <a:solidFill>
                  <a:schemeClr val="bg1"/>
                </a:solidFill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267" y="2316207"/>
                <a:ext cx="473368" cy="474756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0325" cmpd="sng"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3511244" y="2316207"/>
                <a:ext cx="473368" cy="47475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0325" cmpd="sng">
                <a:solidFill>
                  <a:schemeClr val="bg1"/>
                </a:solidFill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244" y="2316207"/>
                <a:ext cx="473368" cy="47475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0325" cmpd="sng"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31457" y="2797314"/>
                <a:ext cx="966988" cy="70788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Consolas"/>
                  </a:rPr>
                  <a:t>Block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he-IL" sz="2000" dirty="0">
                  <a:solidFill>
                    <a:srgbClr val="FF0000"/>
                  </a:solidFill>
                  <a:latin typeface="Consola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457" y="2797314"/>
                <a:ext cx="966988" cy="707886"/>
              </a:xfrm>
              <a:prstGeom prst="rect">
                <a:avLst/>
              </a:prstGeom>
              <a:blipFill rotWithShape="0">
                <a:blip r:embed="rId6"/>
                <a:stretch>
                  <a:fillRect l="-3165" t="-5172" r="-15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235605" y="2797314"/>
            <a:ext cx="108770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endParaRPr lang="en-US" sz="2000" b="0" dirty="0">
              <a:solidFill>
                <a:srgbClr val="0070C0"/>
              </a:solidFill>
              <a:latin typeface="Consola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3654" y="2544807"/>
                <a:ext cx="667590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654" y="2544807"/>
                <a:ext cx="667590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53995" y="1687753"/>
                <a:ext cx="667590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95" y="1687753"/>
                <a:ext cx="667590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7" idx="2"/>
          </p:cNvCxnSpPr>
          <p:nvPr/>
        </p:nvCxnSpPr>
        <p:spPr>
          <a:xfrm flipV="1">
            <a:off x="2012949" y="2553585"/>
            <a:ext cx="365318" cy="655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3511476" y="2314835"/>
                <a:ext cx="473368" cy="474756"/>
              </a:xfrm>
              <a:prstGeom prst="ellipse">
                <a:avLst/>
              </a:prstGeom>
              <a:solidFill>
                <a:srgbClr val="00B050"/>
              </a:solidFill>
              <a:ln w="60325" cmpd="sng">
                <a:solidFill>
                  <a:schemeClr val="bg1"/>
                </a:solidFill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476" y="2314835"/>
                <a:ext cx="473368" cy="474756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60325" cmpd="sng"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5368327" y="2325262"/>
                <a:ext cx="473368" cy="47475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0325" cmpd="sng">
                <a:solidFill>
                  <a:schemeClr val="bg1"/>
                </a:solidFill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27" y="2325262"/>
                <a:ext cx="473368" cy="474756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60325" cmpd="sng"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21517" y="2797314"/>
                <a:ext cx="966988" cy="70788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Consolas"/>
                  </a:rPr>
                  <a:t>Block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rgbClr val="FF0000"/>
                  </a:solidFill>
                  <a:latin typeface="Consola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517" y="2797314"/>
                <a:ext cx="966988" cy="707886"/>
              </a:xfrm>
              <a:prstGeom prst="rect">
                <a:avLst/>
              </a:prstGeom>
              <a:blipFill rotWithShape="0">
                <a:blip r:embed="rId11"/>
                <a:stretch>
                  <a:fillRect l="-2516" t="-5172" r="-1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42716" y="2616702"/>
                <a:ext cx="667590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716" y="2616702"/>
                <a:ext cx="667590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417046" y="1658820"/>
                <a:ext cx="667590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046" y="1658820"/>
                <a:ext cx="667590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6511327" y="2327241"/>
                <a:ext cx="473368" cy="47475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0325" cmpd="sng">
                <a:solidFill>
                  <a:schemeClr val="bg1"/>
                </a:solidFill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327" y="2327241"/>
                <a:ext cx="473368" cy="474756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60325" cmpd="sng"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258383" y="2797314"/>
                <a:ext cx="966988" cy="70788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0" dirty="0">
                    <a:solidFill>
                      <a:srgbClr val="FF0000"/>
                    </a:solidFill>
                    <a:latin typeface="Consolas"/>
                  </a:rPr>
                  <a:t>Block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dirty="0">
                  <a:solidFill>
                    <a:srgbClr val="FF0000"/>
                  </a:solidFill>
                  <a:latin typeface="Consolas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383" y="2797314"/>
                <a:ext cx="966988" cy="707886"/>
              </a:xfrm>
              <a:prstGeom prst="rect">
                <a:avLst/>
              </a:prstGeom>
              <a:blipFill rotWithShape="0">
                <a:blip r:embed="rId15"/>
                <a:stretch>
                  <a:fillRect l="-3165" t="-5172" r="-15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7659986" y="2331612"/>
                <a:ext cx="473368" cy="47475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0325" cmpd="sng">
                <a:solidFill>
                  <a:schemeClr val="bg1"/>
                </a:solidFill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986" y="2331612"/>
                <a:ext cx="473368" cy="474756"/>
              </a:xfrm>
              <a:prstGeom prst="ellipse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60325" cmpd="sng"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395249" y="2797314"/>
            <a:ext cx="107911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endParaRPr lang="en-US" sz="2000" b="0" dirty="0">
              <a:solidFill>
                <a:srgbClr val="0070C0"/>
              </a:solidFill>
              <a:latin typeface="Consola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988545" y="2612693"/>
                <a:ext cx="667590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545" y="2612693"/>
                <a:ext cx="667590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V="1">
            <a:off x="5029200" y="2563529"/>
            <a:ext cx="339127" cy="655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841695" y="2562640"/>
            <a:ext cx="669632" cy="1979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58676" y="2332835"/>
                <a:ext cx="473368" cy="474756"/>
              </a:xfrm>
              <a:prstGeom prst="ellipse">
                <a:avLst/>
              </a:prstGeom>
              <a:solidFill>
                <a:srgbClr val="00B050"/>
              </a:solidFill>
              <a:ln w="60325" cmpd="sng">
                <a:solidFill>
                  <a:schemeClr val="bg1"/>
                </a:solidFill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676" y="2332835"/>
                <a:ext cx="473368" cy="474756"/>
              </a:xfrm>
              <a:prstGeom prst="ellipse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60325" cmpd="sng"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1280308" y="1567800"/>
            <a:ext cx="13104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0" dirty="0">
                <a:latin typeface="Consolas"/>
              </a:rPr>
              <a:t>Thread 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67200" y="1570735"/>
            <a:ext cx="13104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0" dirty="0">
                <a:latin typeface="Consolas"/>
              </a:rPr>
              <a:t>Thread B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47645" y="2553585"/>
            <a:ext cx="659609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V="1">
            <a:off x="3181440" y="1749718"/>
            <a:ext cx="12700" cy="1132977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984695" y="2564619"/>
            <a:ext cx="675291" cy="4371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6200000" flipV="1">
            <a:off x="6747666" y="1182607"/>
            <a:ext cx="6350" cy="2291659"/>
          </a:xfrm>
          <a:prstGeom prst="bentConnector3">
            <a:avLst>
              <a:gd name="adj1" fmla="val 3700000"/>
            </a:avLst>
          </a:prstGeom>
          <a:ln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51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  <p:bldP spid="16" grpId="0" animBg="1"/>
      <p:bldP spid="16" grpId="1" animBg="1"/>
      <p:bldP spid="18" grpId="0" animBg="1"/>
      <p:bldP spid="19" grpId="0"/>
      <p:bldP spid="20" grpId="0"/>
      <p:bldP spid="22" grpId="0"/>
      <p:bldP spid="23" grpId="0" animBg="1"/>
      <p:bldP spid="24" grpId="0"/>
      <p:bldP spid="25" grpId="0" animBg="1"/>
      <p:bldP spid="26" grpId="0"/>
      <p:bldP spid="27" grpId="0"/>
      <p:bldP spid="32" grpId="0" animBg="1"/>
      <p:bldP spid="32" grpId="1" animBg="1"/>
      <p:bldP spid="34" grpId="0"/>
      <p:bldP spid="3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Programming (LP) Solvers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Inputs are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linear constraints</a:t>
                </a:r>
                <a:r>
                  <a:rPr lang="en-US" sz="2400" dirty="0"/>
                  <a:t> and an </a:t>
                </a:r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objective function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Phase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: satisfy the linear constraints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Phase 2: optimize for the cost function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600200"/>
                <a:ext cx="7498080" cy="5257800"/>
              </a:xfrm>
              <a:blipFill rotWithShape="0">
                <a:blip r:embed="rId2"/>
                <a:stretch>
                  <a:fillRect t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850819"/>
                  </p:ext>
                </p:extLst>
              </p:nvPr>
            </p:nvGraphicFramePr>
            <p:xfrm>
              <a:off x="3317748" y="2362200"/>
              <a:ext cx="3733800" cy="15595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43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Maximize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Subject 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e-I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e-IL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850819"/>
                  </p:ext>
                </p:extLst>
              </p:nvPr>
            </p:nvGraphicFramePr>
            <p:xfrm>
              <a:off x="3317748" y="2362200"/>
              <a:ext cx="3733800" cy="15595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43000"/>
                    <a:gridCol w="25908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Maximize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4471" t="-8197" r="-471" b="-324590"/>
                          </a:stretch>
                        </a:blipFill>
                      </a:tcPr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Subject to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4471" t="-33673" r="-471" b="-102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838200" y="3810000"/>
            <a:ext cx="701409" cy="572370"/>
          </a:xfrm>
          <a:prstGeom prst="straightConnector1">
            <a:avLst/>
          </a:prstGeom>
          <a:ln w="1174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48000" y="2560320"/>
            <a:ext cx="4267200" cy="0"/>
          </a:xfrm>
          <a:prstGeom prst="line">
            <a:avLst/>
          </a:prstGeom>
          <a:ln w="349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5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Simplex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447800"/>
                <a:ext cx="7498080" cy="5257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Simplex: an efficient algorithm for solving LP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Key ideas: </a:t>
                </a:r>
              </a:p>
              <a:p>
                <a:pPr marL="859536" lvl="1" indent="-457200">
                  <a:buFont typeface="+mj-lt"/>
                  <a:buAutoNum type="arabicPeriod"/>
                </a:pPr>
                <a:r>
                  <a:rPr lang="en-US" sz="2000" dirty="0"/>
                  <a:t>Translate all equations into </a:t>
                </a:r>
                <a:r>
                  <a:rPr lang="en-US" sz="2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equalities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sz="2000" dirty="0"/>
                </a:br>
                <a:endParaRPr lang="en-US" sz="2000" dirty="0"/>
              </a:p>
              <a:p>
                <a:pPr marL="859536" lvl="1" indent="-457200">
                  <a:buFont typeface="+mj-lt"/>
                  <a:buAutoNum type="arabicPeriod"/>
                </a:pPr>
                <a:r>
                  <a:rPr lang="en-US" sz="2000" dirty="0"/>
                  <a:t>Mark one variable as </a:t>
                </a:r>
                <a:r>
                  <a:rPr lang="en-US" sz="2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basic</a:t>
                </a:r>
                <a:r>
                  <a:rPr lang="en-US" sz="2000" dirty="0"/>
                  <a:t> in every equation: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1" dirty="0"/>
              </a:p>
              <a:p>
                <a:pPr marL="859536" lvl="1" indent="-457200">
                  <a:buFont typeface="+mj-lt"/>
                  <a:buAutoNum type="arabicPeriod"/>
                </a:pPr>
                <a:endParaRPr lang="en-US" sz="2000" b="1" dirty="0"/>
              </a:p>
              <a:p>
                <a:pPr marL="859536" lvl="1" indent="-457200">
                  <a:buFont typeface="+mj-lt"/>
                  <a:buAutoNum type="arabicPeriod"/>
                </a:pPr>
                <a:r>
                  <a:rPr lang="en-US" sz="2000" dirty="0"/>
                  <a:t>Iteratively, </a:t>
                </a:r>
                <a:r>
                  <a:rPr lang="en-US" sz="2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update</a:t>
                </a:r>
                <a:r>
                  <a:rPr lang="en-US" sz="2000" dirty="0"/>
                  <a:t> assignment of non-basic variables or </a:t>
                </a:r>
                <a:r>
                  <a:rPr lang="en-US" sz="2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pivot</a:t>
                </a:r>
                <a:r>
                  <a:rPr lang="en-US" sz="20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000" dirty="0"/>
                  <a:t>(swap) one pair of basic and non-basic variables</a:t>
                </a:r>
              </a:p>
              <a:p>
                <a:pPr marL="82296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Guaranteed to converge, although not necessarily in polynomial time</a:t>
                </a:r>
              </a:p>
              <a:p>
                <a:pPr marL="82296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447800"/>
                <a:ext cx="7498080" cy="5257800"/>
              </a:xfrm>
              <a:blipFill rotWithShape="0">
                <a:blip r:embed="rId2"/>
                <a:stretch>
                  <a:fillRect t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45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Applications:</a:t>
            </a:r>
            <a:br>
              <a:rPr lang="en-US" dirty="0"/>
            </a:br>
            <a:r>
              <a:rPr lang="en-US" dirty="0"/>
              <a:t>Verifying Neural Networks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816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endParaRPr lang="en-US" sz="2400" dirty="0"/>
          </a:p>
          <a:p>
            <a:pPr marL="82296" indent="0">
              <a:buNone/>
            </a:pPr>
            <a:endParaRPr lang="en-US" sz="2400" dirty="0"/>
          </a:p>
          <a:p>
            <a:pPr marL="82296" indent="0"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5" name="AutoShape 4" descr="data:image/jpeg;base64,/9j/4AAQSkZJRgABAQAAAQABAAD/2wCEAAkGBhQQEBAUEhAWFRUSGBcSFhMVFxgUFBASFBIVFBUTFxQXGyYeGBkkGRIZHy8gIycqLiwsFh4xNTAqNSY3LCkBCQoKDgwOFw8PGiwkHyQsLCwsLSwsKSwsLCksLCkpLCwsLCwsLCwpKSksKS8sLCwpKSwpKSwpLCksKSwsLCksLP/AABEIAMwAzAMBIgACEQEDEQH/xAAcAAEAAgMBAQEAAAAAAAAAAAAABQYCAwQHAQj/xABAEAACAQIDBAYGBwcEAwAAAAABAgADEQQhMQUSQWEGEyJRcYEyQlKRobEHFDNTYnLBFSNDgpLC0pOy0dNEVKL/xAAYAQEBAQEBAAAAAAAAAAAAAAAAAQIDBP/EACARAQEAAgIDAQADAAAAAAAAAAABAhESIQMxQRMEImH/2gAMAwEAAhEDEQA/APcYiICIiAiIgIiICIiAiIgIiICIiAiIgIiICIiAiIgIiICIiAiIgIiICIiAiIgIiICIiAiIgIiICIiAiIgIiICIiAiIgIkB0j21Vw7U91V3HFt8gsd8XutgwtlmNb5904KXSItcnEMvGwppb5E/GamFs2zyi3RObZ1dqlKmzABmUE20z48p0zLRERAREQEREBERAREQEREBE0YvE7i6XYndVfaY8PDIkngATOVsKioXqEkgFma7AZZmwByHACUSMTi2MWNFC97tdwDqqsSVU3zuFI1nbIEREBERAREQObaGAWvTam+jcRqp4MOYOc88q4dqNRqb+kptyYcGHIj/AI4T0yQnSfYvXpvoP3lO9vxrqU/Uc/GdMMtXTGWO0TsfaL0vR7Scaf6qeB5aHlrLXhMWtVd5TfgRoVPcRwMoOzcTpLFhUNwyNuv36hh7LDiPiOEueKY1P1aoUEsbATQlZ2zAVRwDXLW7yBp4TiLszA1BmNFGarzHeefym6rUNgq+k+Q/COLeUxpvboweIZ9+4FlO6GF+0R6WR7jl750zCjSCKFGgFpnMqREQEREBERATGpUCgkmwAuT3ATKQm0cb1j7g9BDn+NwdPBT8fCWTaWt1KoXY1GFr5Kp9RP8AI2BPkOE07TPWtSoD+Id+pyooQTfxNl85lSe/zn3YKb5q1z/FO6nKilwvvNz5ia9J7TEREw0REQEREBERAREitpba3LrTAZhkT6iHn3nkPMiWTaW6V/pVgFoVRVUgLVJ3l4h9SwHEHj3Hxyy2VtMZa+Njb3yI2hQes5LEsTqx4D5AchMMPjHpU9ykCy1DumswPVgjMqnebT1cf66rhvtfErhhNSV2pux6suWsAwKgADgbkW77i8r2H2g4UBSt+9r5+6fKu0Md6hw/mG/UzhcbHWVaRiqzaU0X8zk/7VmW5XP8SmvIIzfEuPlKlR2xtEHtUqDDkbf3yVwu26x+0pKvgQf7pnVa3Ff6TfS3Q2divq9Wr1ji3WBadhS3hcAuHyNje26dZdKG2esVWSjUYMAwNlAIIuPSYHztPBOnX0Y4vE7TrVaKq6Yl9/fLqBSLW3lYE3sD3A5T3vY2zPq+HoUt6/VU0p73tbihb/CLNErm2n0pp4UKcSBSVzuqWdBc9wBYE+AuZLUK61FVkYMrC4I0InmH0q/RfidrYmjUpYimiU6e5u1N64bfJJAAOoI90tXRjZtfA4WjQLU6hpqoLEuLsEUNbI5FgT5yKtMSJ+u1/Zpe9/8AifRi654Uv/uB825tTqxuKe2419hdN7x4D38JC0qlgAOEkBsEuxd6pLMbkgW8hnoNAJ2U9jIvrH3CblkjFlqLr3ZFpqbNXO4DxVNXbyUGWWjSCKqqLBQFA7gBYCRj7MAqCoKrhgu4LBDYE3Nt5TbQe6bOpf8A9mp/TS/65m3ayaSUSOtVGldT+enf4qy/KfHx1VBd6aso1NNrED8r2+cjSSicmztq0sQm9SqBhyOY8RqJ1yBERATGpUCgliABqTkBNWIxQWwA3mOiDU8z3DmZy16q0/3ldxcZqvqp+UcW5nytLoZ1d6qOKJ3aO/jxQctfDSQ2NqKCKaLvvwpprbnwUczO/wDfYnvo0zxP2rjkD6Pn7pIYPAJRFkW18ydWY95Y5kzUvFnW0LhOjO92sSQQM+pX7MfnOr/LxnJjNrium4FVKRtbIFyNVI4JwPE+EtjLcEHjlKXj+itan9laooyAuFqADQEHJvG48JZd3tLNenfTajYAovdz980V8PTPosVPjcfGV8VHDbhVgw9UghrHQ2OdspJYfZWIfSmRzbKdZNfXPf8Ag1KoDkwPO820qB9ap5Cbj0argXLKPOU6l0voviHoU6yvUQkEKTY21sSLNblNSy+ql6XuhVppoLnvOc6f2yO+U4YszRW20ib4aqoKL1jAnNEz7RHAZHPlJcJ9WZLudsjvmJ2uJR329TG/esvYUVGz9Gm2jnkbazI7ZS+71i33OttfPq/b8OcfnDnV0/awj9riUdOkFJt21ZTvoaq5+lTXVhyEU+kFJigWqCaiGqlvXpjVhHCHKrx+2h3z5+2+colDpNRfqd2qD14Y09e3uekNMiO4zfgdrJXprUpPvI17EcjY5HMZiOEOVXM7aExO2hKr180Y6oxpVQnpFGC527RUgZ8MzL+cTnVmxXS2jT3d+si7x3VuwG82lhnmc5TNt/Sp1oqUMPvUr9nrnFiCDZl3dU7t46d0ouzPo8xPVNTqtTUX30O8WKPkDoNGGRz4A8JaMH0NTsGvUNR1Fiw7AcD0d62ZI0vcXGs5cLfjfKRu6FYV2xdMKKlPd7TtTyplLG17GwudCpIPADOer0tpVKfpjrF9pQBUHioybyt4SqbKxKUEVKahVXRRkBJMbYB4yXx2LM1sw2KWou8jBhy4HiCNQeRm2VHCV2epvUTZ+J4OBwccR8Rwlj2btAVk3rWIJRl9lxqL8RnrznOzTcrS2yO07LWqKXNzmpHIZrew4C8ywux1Rt9iaj8GfPd/KNB46zviN00RESKREQKR0mwOITEPVp02ZW3SGTtFbKAVIGYzBOls5FUum1ekbMfJxY/GemTVXwqVBZ0Vh3MAfnOs8nWrHO4d7lUPE/SB1lGqjU7F0ZQwOhKkAzwjohsOuuPplqTKKTbzsQQLAHK/G/6z9QVeiGEY3+rqPy3Qe5SBMq3RXCsgXqFAGhXssL/iGfvkuWPuRZMvrzVcTOWvs+lUqNUZLs1M0WzNmpsblSNPOW/af0bXuaNX+V+yf61H6SmbU2S+HcpUqujAA7ty2R0N1a06zLl1HO46fV2NQH8MZ0hhzmTeiNFOefjrM6WzaKtTYIL0qZoqbk2pm3ZNznpxkS1BzpiT5s4/um/CdHMTWNqdcMe4VHv/ALpqyz4nV+u6jsmgnVbtIDqQypr2VqX3xmcwbnWfcPs2jT6rcpgdSGWmcyUD33gCeBvInaGzq2HYLUrHePqqzsfcHm2hhWOrknuzJ928ZN6+L7SSYKinV7tJR1bF0sLbjNfeI7r3MzwwSku7TUKty1lFhdjcm3jN2zujOIq23KLke0w3F/qa3wuZbtlfR6BY4h978CEhfN9T5WmbnIvG1UPrM+fWDPRR0Jwn3Tf6lT/KZDoZhfuj/qVf85P1Xg8+pq7aKTOmlsqs3q28SBL4nRTDD+D72c/NptHRvDD/AMemfFQfnJ+q8FITYZHp4ikniwvOzD7Lo+3UrH2aSMfiBLnS2ZST0aKDwVR+k6QJm+Srwiv4PZ9a1kprh0OrEh6pHgDYeZ8pM4PBLRQKt7aknMsx1YniTOiJi3bWiIiRSIiAiIgIiICfCbTh2ptqnh1u7ZnRBmzeXAczlKFt7pNVxN1vuU/YU6/mPrfLlOmHjuTGWcxTvSPp4tK6YezvoX1RDy9o/DxnmmMrNUdndizMbknUmdVUW1ynZsfo1XxZHVU91PvqmSfyjVvKe7DHHxTbzZXLOoA0Mrsd0d5/QSy9G+i2Kr50V+r0zriKgO+w/AmvnkJeNg9AaGGIdx11UevUFwp/Amg+JlmnHyfyd9YumHh13Vc2L0CwuGBJp9dUPpVa1nYnkDko8JPUsKieiir4AD5TbE8ltvdd5JPRERIpERAREQEREBERAREQEREBESP2htdad1Ubz92gW+m83Dw1+csmx21aoQFmIAGpOQEre1elJzWgLD7wjP8AlU/M+7v48diXqm9Rr20Gir4D9TnItQ1ZilBDUbiRki/mY5CdsfHJ3XLLK+o48SxJLMbk5libk+JM0YLZtXFNahT3hoajdmmv83HwF5cNm9B1uGxLdYderFxSXx4t528JaKdIKAFAAGQAFgB3ACbvmk6xZnj37VbY30f0aRD1z17jPtC1NTyTj53lqAtpPsTz5ZXLuu0knoiImVIiICIiAiIgIiICIiAiIgIifGYAEk2AzJOgHfA+zXXxCoLswA5/LmZzPjS32Yy+8b0f5Rq3wHPhIvF4xEYZtVqnQDtN5AZKPDleamO0tdWJ2k7egNwe0R2z4KfR88+Ug6uJG+Vpq1WocyB2iTpdmOmmp7uUk6WxatfOs3Vp92h7R/M+g8B75M4TBJRXdpoFHcOJ7ydSeZmtzH0zq1AYToq1SzYl8tepQ2Hgz6nyt4mWLD4ZaahUUKo0CiwHkJsiZuVvtqSQiImVIiICIiAiIgIiICIiAiIgIiICIiAkTisPXNQndpuoN0VnZbcyu6QWvxJ8LSWiWUQ5wNet9pUFJb5rTzcj85yHuM78Ds6nRFkW19TqzcyxzM6Yi1NEREikREBERAREQEREBERAREQEREBERAREQEREBERAREQEREBERAREQEREBER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828800"/>
            <a:ext cx="6669104" cy="243721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295400" y="4495800"/>
            <a:ext cx="2983992" cy="1800225"/>
            <a:chOff x="1435608" y="4792599"/>
            <a:chExt cx="2983992" cy="18002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608" y="4792599"/>
              <a:ext cx="1781175" cy="18002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352800" y="5508045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 Noise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969307" y="5211246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Classification: Panda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14600" y="3810000"/>
            <a:ext cx="0" cy="533400"/>
          </a:xfrm>
          <a:prstGeom prst="straightConnector1">
            <a:avLst/>
          </a:prstGeom>
          <a:ln w="825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1000" y="3810000"/>
            <a:ext cx="0" cy="533400"/>
          </a:xfrm>
          <a:prstGeom prst="straightConnector1">
            <a:avLst/>
          </a:prstGeom>
          <a:ln w="825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05507" y="5610740"/>
            <a:ext cx="21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Classification: Gibbon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010399" y="5401276"/>
            <a:ext cx="19812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2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Does an input property imply an output property?</a:t>
                </a:r>
              </a:p>
              <a:p>
                <a:pPr lvl="1"/>
                <a:r>
                  <a:rPr lang="en-US" sz="2000" i="1" dirty="0">
                    <a:solidFill>
                      <a:srgbClr val="0070C0"/>
                    </a:solidFill>
                  </a:rPr>
                  <a:t>Input is Panda + noise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Output class is Panda</a:t>
                </a:r>
                <a:r>
                  <a:rPr lang="en-US" sz="2000" dirty="0"/>
                  <a:t>?</a:t>
                </a:r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This problem is NP-complete </a:t>
                </a:r>
              </a:p>
              <a:p>
                <a:pPr lvl="1"/>
                <a:r>
                  <a:rPr lang="en-US" sz="2000" dirty="0"/>
                  <a:t>Exponential in the size of the network</a:t>
                </a:r>
              </a:p>
              <a:p>
                <a:pPr lvl="1"/>
                <a:r>
                  <a:rPr lang="en-US" sz="2000" dirty="0"/>
                  <a:t>Verifying a network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sz="2000" dirty="0"/>
                  <a:t> nodes may require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sup>
                    </m:sSup>
                  </m:oMath>
                </a14:m>
                <a:r>
                  <a:rPr lang="en-US" sz="2000" dirty="0"/>
                  <a:t> actions</a:t>
                </a:r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Can be translated into a series of queries to an LP solver</a:t>
                </a:r>
              </a:p>
              <a:p>
                <a:pPr lvl="1"/>
                <a:r>
                  <a:rPr lang="en-US" sz="2000" dirty="0"/>
                  <a:t>Plus some modifications for efficiency…</a:t>
                </a:r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94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Steps: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sz="2000" dirty="0"/>
              <a:t>Weighted sum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sz="2000" dirty="0"/>
              <a:t>Activation function</a:t>
            </a:r>
          </a:p>
          <a:p>
            <a:pPr marL="859536" lvl="1" indent="-457200">
              <a:buFont typeface="+mj-lt"/>
              <a:buAutoNum type="arabicPeriod"/>
            </a:pPr>
            <a:endParaRPr lang="en-US" sz="2000" dirty="0"/>
          </a:p>
          <a:p>
            <a:pPr marL="859536" lvl="1" indent="-457200">
              <a:buFont typeface="+mj-lt"/>
              <a:buAutoNum type="arabicPeriod"/>
            </a:pPr>
            <a:endParaRPr lang="en-US" sz="2000" dirty="0"/>
          </a:p>
          <a:p>
            <a:pPr marL="859536" lvl="1" indent="-457200">
              <a:buFont typeface="+mj-lt"/>
              <a:buAutoNum type="arabicPeriod"/>
            </a:pPr>
            <a:endParaRPr lang="en-US" sz="2000" dirty="0"/>
          </a:p>
          <a:p>
            <a:pPr marL="859536" lvl="1" indent="-457200">
              <a:buFont typeface="+mj-lt"/>
              <a:buAutoNum type="arabicPeriod"/>
            </a:pPr>
            <a:endParaRPr lang="en-US" sz="2000" dirty="0"/>
          </a:p>
          <a:p>
            <a:pPr marL="859536" lvl="1" indent="-457200">
              <a:buFont typeface="+mj-lt"/>
              <a:buAutoNum type="arabicPeriod"/>
            </a:pPr>
            <a:endParaRPr lang="en-US" sz="2000" dirty="0"/>
          </a:p>
          <a:p>
            <a:pPr marL="859536" lvl="1" indent="-457200">
              <a:buFont typeface="+mj-lt"/>
              <a:buAutoNum type="arabicPeriod"/>
            </a:pPr>
            <a:endParaRPr lang="en-US" sz="2000" dirty="0"/>
          </a:p>
          <a:p>
            <a:pPr marL="859536" lvl="1" indent="-457200">
              <a:buFont typeface="+mj-lt"/>
              <a:buAutoNum type="arabicPeriod"/>
            </a:pPr>
            <a:endParaRPr lang="en-US" sz="20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938363"/>
            <a:ext cx="6272887" cy="2292417"/>
          </a:xfrm>
          <a:prstGeom prst="rect">
            <a:avLst/>
          </a:prstGeom>
        </p:spPr>
      </p:pic>
      <p:sp>
        <p:nvSpPr>
          <p:cNvPr id="4" name="Isosceles Triangle 3"/>
          <p:cNvSpPr/>
          <p:nvPr/>
        </p:nvSpPr>
        <p:spPr>
          <a:xfrm rot="5400000">
            <a:off x="3759856" y="2627285"/>
            <a:ext cx="1014469" cy="1403060"/>
          </a:xfrm>
          <a:prstGeom prst="triangle">
            <a:avLst>
              <a:gd name="adj" fmla="val 49121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232147" y="3855972"/>
            <a:ext cx="676275" cy="457200"/>
          </a:xfrm>
          <a:prstGeom prst="ellipse">
            <a:avLst/>
          </a:prstGeom>
          <a:solidFill>
            <a:srgbClr val="8080FF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4232147" y="3855972"/>
                <a:ext cx="676275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147" y="3855972"/>
                <a:ext cx="676275" cy="4572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68621" y="3886200"/>
                <a:ext cx="3446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621" y="3886200"/>
                <a:ext cx="344652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08" y="274638"/>
            <a:ext cx="7936992" cy="1143000"/>
          </a:xfrm>
        </p:spPr>
        <p:txBody>
          <a:bodyPr>
            <a:normAutofit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5" name="AutoShape 4" descr="data:image/jpeg;base64,/9j/4AAQSkZJRgABAQAAAQABAAD/2wCEAAkGBhQQEBAUEhAWFRUSGBcSFhMVFxgUFBASFBIVFBUTFxQXGyYeGBkkGRIZHy8gIycqLiwsFh4xNTAqNSY3LCkBCQoKDgwOFw8PGiwkHyQsLCwsLSwsKSwsLCksLCkpLCwsLCwsLCwpKSksKS8sLCwpKSwpKSwpLCksKSwsLCksLP/AABEIAMwAzAMBIgACEQEDEQH/xAAcAAEAAgMBAQEAAAAAAAAAAAAABQYCAwQHAQj/xABAEAACAQIDBAYGBwcEAwAAAAABAgADEQQhMQUSQWEGEyJRcYEyQlKRobEHFDNTYnLBFSNDgpLC0pOy0dNEVKL/xAAYAQEBAQEBAAAAAAAAAAAAAAAAAQIDBP/EACARAQEAAgIDAQADAAAAAAAAAAABAhESIQMxQRMEImH/2gAMAwEAAhEDEQA/APcYiICIiAiIgIiICIiAiIgIiICIiAiIgIiICIiAiIgIiICIiAiIgIiICIiAiIgIiICIiAiIgIiICIiAiIgIiICIiAiIgIkB0j21Vw7U91V3HFt8gsd8XutgwtlmNb5904KXSItcnEMvGwppb5E/GamFs2zyi3RObZ1dqlKmzABmUE20z48p0zLRERAREQEREBERAREQEREBE0YvE7i6XYndVfaY8PDIkngATOVsKioXqEkgFma7AZZmwByHACUSMTi2MWNFC97tdwDqqsSVU3zuFI1nbIEREBERAREQObaGAWvTam+jcRqp4MOYOc88q4dqNRqb+kptyYcGHIj/AI4T0yQnSfYvXpvoP3lO9vxrqU/Uc/GdMMtXTGWO0TsfaL0vR7Scaf6qeB5aHlrLXhMWtVd5TfgRoVPcRwMoOzcTpLFhUNwyNuv36hh7LDiPiOEueKY1P1aoUEsbATQlZ2zAVRwDXLW7yBp4TiLszA1BmNFGarzHeefym6rUNgq+k+Q/COLeUxpvboweIZ9+4FlO6GF+0R6WR7jl750zCjSCKFGgFpnMqREQEREBERATGpUCgkmwAuT3ATKQm0cb1j7g9BDn+NwdPBT8fCWTaWt1KoXY1GFr5Kp9RP8AI2BPkOE07TPWtSoD+Id+pyooQTfxNl85lSe/zn3YKb5q1z/FO6nKilwvvNz5ia9J7TEREw0REQEREBERAREitpba3LrTAZhkT6iHn3nkPMiWTaW6V/pVgFoVRVUgLVJ3l4h9SwHEHj3Hxyy2VtMZa+Njb3yI2hQes5LEsTqx4D5AchMMPjHpU9ykCy1DumswPVgjMqnebT1cf66rhvtfErhhNSV2pux6suWsAwKgADgbkW77i8r2H2g4UBSt+9r5+6fKu0Md6hw/mG/UzhcbHWVaRiqzaU0X8zk/7VmW5XP8SmvIIzfEuPlKlR2xtEHtUqDDkbf3yVwu26x+0pKvgQf7pnVa3Ff6TfS3Q2divq9Wr1ji3WBadhS3hcAuHyNje26dZdKG2esVWSjUYMAwNlAIIuPSYHztPBOnX0Y4vE7TrVaKq6Yl9/fLqBSLW3lYE3sD3A5T3vY2zPq+HoUt6/VU0p73tbihb/CLNErm2n0pp4UKcSBSVzuqWdBc9wBYE+AuZLUK61FVkYMrC4I0InmH0q/RfidrYmjUpYimiU6e5u1N64bfJJAAOoI90tXRjZtfA4WjQLU6hpqoLEuLsEUNbI5FgT5yKtMSJ+u1/Zpe9/8AifRi654Uv/uB825tTqxuKe2419hdN7x4D38JC0qlgAOEkBsEuxd6pLMbkgW8hnoNAJ2U9jIvrH3CblkjFlqLr3ZFpqbNXO4DxVNXbyUGWWjSCKqqLBQFA7gBYCRj7MAqCoKrhgu4LBDYE3Nt5TbQe6bOpf8A9mp/TS/65m3ayaSUSOtVGldT+enf4qy/KfHx1VBd6aso1NNrED8r2+cjSSicmztq0sQm9SqBhyOY8RqJ1yBERATGpUCgliABqTkBNWIxQWwA3mOiDU8z3DmZy16q0/3ldxcZqvqp+UcW5nytLoZ1d6qOKJ3aO/jxQctfDSQ2NqKCKaLvvwpprbnwUczO/wDfYnvo0zxP2rjkD6Pn7pIYPAJRFkW18ydWY95Y5kzUvFnW0LhOjO92sSQQM+pX7MfnOr/LxnJjNrium4FVKRtbIFyNVI4JwPE+EtjLcEHjlKXj+itan9laooyAuFqADQEHJvG48JZd3tLNenfTajYAovdz980V8PTPosVPjcfGV8VHDbhVgw9UghrHQ2OdspJYfZWIfSmRzbKdZNfXPf8Ag1KoDkwPO820qB9ap5Cbj0argXLKPOU6l0voviHoU6yvUQkEKTY21sSLNblNSy+ql6XuhVppoLnvOc6f2yO+U4YszRW20ib4aqoKL1jAnNEz7RHAZHPlJcJ9WZLudsjvmJ2uJR329TG/esvYUVGz9Gm2jnkbazI7ZS+71i33OttfPq/b8OcfnDnV0/awj9riUdOkFJt21ZTvoaq5+lTXVhyEU+kFJigWqCaiGqlvXpjVhHCHKrx+2h3z5+2+colDpNRfqd2qD14Y09e3uekNMiO4zfgdrJXprUpPvI17EcjY5HMZiOEOVXM7aExO2hKr180Y6oxpVQnpFGC527RUgZ8MzL+cTnVmxXS2jT3d+si7x3VuwG82lhnmc5TNt/Sp1oqUMPvUr9nrnFiCDZl3dU7t46d0ouzPo8xPVNTqtTUX30O8WKPkDoNGGRz4A8JaMH0NTsGvUNR1Fiw7AcD0d62ZI0vcXGs5cLfjfKRu6FYV2xdMKKlPd7TtTyplLG17GwudCpIPADOer0tpVKfpjrF9pQBUHioybyt4SqbKxKUEVKahVXRRkBJMbYB4yXx2LM1sw2KWou8jBhy4HiCNQeRm2VHCV2epvUTZ+J4OBwccR8Rwlj2btAVk3rWIJRl9lxqL8RnrznOzTcrS2yO07LWqKXNzmpHIZrew4C8ywux1Rt9iaj8GfPd/KNB46zviN00RESKREQKR0mwOITEPVp02ZW3SGTtFbKAVIGYzBOls5FUum1ekbMfJxY/GemTVXwqVBZ0Vh3MAfnOs8nWrHO4d7lUPE/SB1lGqjU7F0ZQwOhKkAzwjohsOuuPplqTKKTbzsQQLAHK/G/6z9QVeiGEY3+rqPy3Qe5SBMq3RXCsgXqFAGhXssL/iGfvkuWPuRZMvrzVcTOWvs+lUqNUZLs1M0WzNmpsblSNPOW/af0bXuaNX+V+yf61H6SmbU2S+HcpUqujAA7ty2R0N1a06zLl1HO46fV2NQH8MZ0hhzmTeiNFOefjrM6WzaKtTYIL0qZoqbk2pm3ZNznpxkS1BzpiT5s4/um/CdHMTWNqdcMe4VHv/ALpqyz4nV+u6jsmgnVbtIDqQypr2VqX3xmcwbnWfcPs2jT6rcpgdSGWmcyUD33gCeBvInaGzq2HYLUrHePqqzsfcHm2hhWOrknuzJ928ZN6+L7SSYKinV7tJR1bF0sLbjNfeI7r3MzwwSku7TUKty1lFhdjcm3jN2zujOIq23KLke0w3F/qa3wuZbtlfR6BY4h978CEhfN9T5WmbnIvG1UPrM+fWDPRR0Jwn3Tf6lT/KZDoZhfuj/qVf85P1Xg8+pq7aKTOmlsqs3q28SBL4nRTDD+D72c/NptHRvDD/AMemfFQfnJ+q8FITYZHp4ikniwvOzD7Lo+3UrH2aSMfiBLnS2ZST0aKDwVR+k6QJm+Srwiv4PZ9a1kprh0OrEh6pHgDYeZ8pM4PBLRQKt7aknMsx1YniTOiJi3bWiIiRSIiAiIgIiICfCbTh2ptqnh1u7ZnRBmzeXAczlKFt7pNVxN1vuU/YU6/mPrfLlOmHjuTGWcxTvSPp4tK6YezvoX1RDy9o/DxnmmMrNUdndizMbknUmdVUW1ynZsfo1XxZHVU91PvqmSfyjVvKe7DHHxTbzZXLOoA0Mrsd0d5/QSy9G+i2Kr50V+r0zriKgO+w/AmvnkJeNg9AaGGIdx11UevUFwp/Amg+JlmnHyfyd9YumHh13Vc2L0CwuGBJp9dUPpVa1nYnkDko8JPUsKieiir4AD5TbE8ltvdd5JPRERIpERAREQEREBERAREQEREBESP2htdad1Ubz92gW+m83Dw1+csmx21aoQFmIAGpOQEre1elJzWgLD7wjP8AlU/M+7v48diXqm9Rr20Gir4D9TnItQ1ZilBDUbiRki/mY5CdsfHJ3XLLK+o48SxJLMbk5libk+JM0YLZtXFNahT3hoajdmmv83HwF5cNm9B1uGxLdYderFxSXx4t528JaKdIKAFAAGQAFgB3ACbvmk6xZnj37VbY30f0aRD1z17jPtC1NTyTj53lqAtpPsTz5ZXLuu0knoiImVIiICIiAiIgIiICIiAiIgIifGYAEk2AzJOgHfA+zXXxCoLswA5/LmZzPjS32Yy+8b0f5Rq3wHPhIvF4xEYZtVqnQDtN5AZKPDleamO0tdWJ2k7egNwe0R2z4KfR88+Ug6uJG+Vpq1WocyB2iTpdmOmmp7uUk6WxatfOs3Vp92h7R/M+g8B75M4TBJRXdpoFHcOJ7ydSeZmtzH0zq1AYToq1SzYl8tepQ2Hgz6nyt4mWLD4ZaahUUKo0CiwHkJsiZuVvtqSQiImVIiICIiAiIgIiICIiAiIgIiICIiAkTisPXNQndpuoN0VnZbcyu6QWvxJ8LSWiWUQ5wNet9pUFJb5rTzcj85yHuM78Ds6nRFkW19TqzcyxzM6Yi1NEREikREBERAREQEREBERAREQEREBERAREQEREBERAREQEREBERAREQEREBER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Arrow Connector 5"/>
          <p:cNvCxnSpPr>
            <a:stCxn id="7" idx="6"/>
          </p:cNvCxnSpPr>
          <p:nvPr/>
        </p:nvCxnSpPr>
        <p:spPr>
          <a:xfrm>
            <a:off x="3352800" y="3292344"/>
            <a:ext cx="957463" cy="630583"/>
          </a:xfrm>
          <a:prstGeom prst="straightConnector1">
            <a:avLst/>
          </a:prstGeom>
          <a:ln w="444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819400" y="3063744"/>
            <a:ext cx="533400" cy="457200"/>
          </a:xfrm>
          <a:prstGeom prst="ellipse">
            <a:avLst/>
          </a:prstGeom>
          <a:solidFill>
            <a:srgbClr val="8080FF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19400" y="3855972"/>
            <a:ext cx="533400" cy="457200"/>
          </a:xfrm>
          <a:prstGeom prst="ellipse">
            <a:avLst/>
          </a:prstGeom>
          <a:solidFill>
            <a:srgbClr val="8080FF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819400" y="4648200"/>
            <a:ext cx="533400" cy="457200"/>
          </a:xfrm>
          <a:prstGeom prst="ellipse">
            <a:avLst/>
          </a:prstGeom>
          <a:solidFill>
            <a:srgbClr val="8080FF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>
            <a:stCxn id="8" idx="6"/>
          </p:cNvCxnSpPr>
          <p:nvPr/>
        </p:nvCxnSpPr>
        <p:spPr>
          <a:xfrm>
            <a:off x="3352800" y="4084572"/>
            <a:ext cx="879348" cy="0"/>
          </a:xfrm>
          <a:prstGeom prst="straightConnector1">
            <a:avLst/>
          </a:prstGeom>
          <a:ln w="444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6"/>
          </p:cNvCxnSpPr>
          <p:nvPr/>
        </p:nvCxnSpPr>
        <p:spPr>
          <a:xfrm flipV="1">
            <a:off x="3352800" y="4246217"/>
            <a:ext cx="957463" cy="630583"/>
          </a:xfrm>
          <a:prstGeom prst="straightConnector1">
            <a:avLst/>
          </a:prstGeom>
          <a:ln w="444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37026" y="3159484"/>
                <a:ext cx="498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026" y="3159484"/>
                <a:ext cx="49834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30727" y="3745468"/>
                <a:ext cx="498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727" y="3745468"/>
                <a:ext cx="498348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637026" y="4588976"/>
                <a:ext cx="498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026" y="4588976"/>
                <a:ext cx="498348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2819400" y="3063744"/>
                <a:ext cx="533400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063744"/>
                <a:ext cx="533400" cy="4572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2819400" y="3855972"/>
                <a:ext cx="533400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855972"/>
                <a:ext cx="533400" cy="4572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2819400" y="4648200"/>
                <a:ext cx="533400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648200"/>
                <a:ext cx="533400" cy="4572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28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7" grpId="0" animBg="1"/>
      <p:bldP spid="23" grpId="0" animBg="1"/>
      <p:bldP spid="26" grpId="0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 animBg="1"/>
      <p:bldP spid="18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232148" y="3840228"/>
            <a:ext cx="676274" cy="457200"/>
          </a:xfrm>
          <a:prstGeom prst="ellipse">
            <a:avLst/>
          </a:prstGeom>
          <a:solidFill>
            <a:srgbClr val="8080FF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4232148" y="3840228"/>
                <a:ext cx="676274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148" y="3840228"/>
                <a:ext cx="676274" cy="4572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232147" y="3840228"/>
                <a:ext cx="676275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147" y="3840228"/>
                <a:ext cx="676275" cy="4572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08" y="274638"/>
            <a:ext cx="7936992" cy="1143000"/>
          </a:xfrm>
        </p:spPr>
        <p:txBody>
          <a:bodyPr>
            <a:normAutofit/>
          </a:bodyPr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447800"/>
                <a:ext cx="7498080" cy="51816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err="1"/>
                  <a:t>ReLU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: active case, return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inactive case, return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endParaRPr lang="en-US" sz="24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447800"/>
                <a:ext cx="7498080" cy="5181600"/>
              </a:xfrm>
              <a:blipFill rotWithShape="0">
                <a:blip r:embed="rId5"/>
                <a:stretch>
                  <a:fillRect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4" descr="data:image/jpeg;base64,/9j/4AAQSkZJRgABAQAAAQABAAD/2wCEAAkGBhQQEBAUEhAWFRUSGBcSFhMVFxgUFBASFBIVFBUTFxQXGyYeGBkkGRIZHy8gIycqLiwsFh4xNTAqNSY3LCkBCQoKDgwOFw8PGiwkHyQsLCwsLSwsKSwsLCksLCkpLCwsLCwsLCwpKSksKS8sLCwpKSwpKSwpLCksKSwsLCksLP/AABEIAMwAzAMBIgACEQEDEQH/xAAcAAEAAgMBAQEAAAAAAAAAAAAABQYCAwQHAQj/xABAEAACAQIDBAYGBwcEAwAAAAABAgADEQQhMQUSQWEGEyJRcYEyQlKRobEHFDNTYnLBFSNDgpLC0pOy0dNEVKL/xAAYAQEBAQEBAAAAAAAAAAAAAAAAAQIDBP/EACARAQEAAgIDAQADAAAAAAAAAAABAhESIQMxQRMEImH/2gAMAwEAAhEDEQA/APcYiICIiAiIgIiICIiAiIgIiICIiAiIgIiICIiAiIgIiICIiAiIgIiICIiAiIgIiICIiAiIgIiICIiAiIgIiICIiAiIgIkB0j21Vw7U91V3HFt8gsd8XutgwtlmNb5904KXSItcnEMvGwppb5E/GamFs2zyi3RObZ1dqlKmzABmUE20z48p0zLRERAREQEREBERAREQEREBE0YvE7i6XYndVfaY8PDIkngATOVsKioXqEkgFma7AZZmwByHACUSMTi2MWNFC97tdwDqqsSVU3zuFI1nbIEREBERAREQObaGAWvTam+jcRqp4MOYOc88q4dqNRqb+kptyYcGHIj/AI4T0yQnSfYvXpvoP3lO9vxrqU/Uc/GdMMtXTGWO0TsfaL0vR7Scaf6qeB5aHlrLXhMWtVd5TfgRoVPcRwMoOzcTpLFhUNwyNuv36hh7LDiPiOEueKY1P1aoUEsbATQlZ2zAVRwDXLW7yBp4TiLszA1BmNFGarzHeefym6rUNgq+k+Q/COLeUxpvboweIZ9+4FlO6GF+0R6WR7jl750zCjSCKFGgFpnMqREQEREBERATGpUCgkmwAuT3ATKQm0cb1j7g9BDn+NwdPBT8fCWTaWt1KoXY1GFr5Kp9RP8AI2BPkOE07TPWtSoD+Id+pyooQTfxNl85lSe/zn3YKb5q1z/FO6nKilwvvNz5ia9J7TEREw0REQEREBERAREitpba3LrTAZhkT6iHn3nkPMiWTaW6V/pVgFoVRVUgLVJ3l4h9SwHEHj3Hxyy2VtMZa+Njb3yI2hQes5LEsTqx4D5AchMMPjHpU9ykCy1DumswPVgjMqnebT1cf66rhvtfErhhNSV2pux6suWsAwKgADgbkW77i8r2H2g4UBSt+9r5+6fKu0Md6hw/mG/UzhcbHWVaRiqzaU0X8zk/7VmW5XP8SmvIIzfEuPlKlR2xtEHtUqDDkbf3yVwu26x+0pKvgQf7pnVa3Ff6TfS3Q2divq9Wr1ji3WBadhS3hcAuHyNje26dZdKG2esVWSjUYMAwNlAIIuPSYHztPBOnX0Y4vE7TrVaKq6Yl9/fLqBSLW3lYE3sD3A5T3vY2zPq+HoUt6/VU0p73tbihb/CLNErm2n0pp4UKcSBSVzuqWdBc9wBYE+AuZLUK61FVkYMrC4I0InmH0q/RfidrYmjUpYimiU6e5u1N64bfJJAAOoI90tXRjZtfA4WjQLU6hpqoLEuLsEUNbI5FgT5yKtMSJ+u1/Zpe9/8AifRi654Uv/uB825tTqxuKe2419hdN7x4D38JC0qlgAOEkBsEuxd6pLMbkgW8hnoNAJ2U9jIvrH3CblkjFlqLr3ZFpqbNXO4DxVNXbyUGWWjSCKqqLBQFA7gBYCRj7MAqCoKrhgu4LBDYE3Nt5TbQe6bOpf8A9mp/TS/65m3ayaSUSOtVGldT+enf4qy/KfHx1VBd6aso1NNrED8r2+cjSSicmztq0sQm9SqBhyOY8RqJ1yBERATGpUCgliABqTkBNWIxQWwA3mOiDU8z3DmZy16q0/3ldxcZqvqp+UcW5nytLoZ1d6qOKJ3aO/jxQctfDSQ2NqKCKaLvvwpprbnwUczO/wDfYnvo0zxP2rjkD6Pn7pIYPAJRFkW18ydWY95Y5kzUvFnW0LhOjO92sSQQM+pX7MfnOr/LxnJjNrium4FVKRtbIFyNVI4JwPE+EtjLcEHjlKXj+itan9laooyAuFqADQEHJvG48JZd3tLNenfTajYAovdz980V8PTPosVPjcfGV8VHDbhVgw9UghrHQ2OdspJYfZWIfSmRzbKdZNfXPf8Ag1KoDkwPO820qB9ap5Cbj0argXLKPOU6l0voviHoU6yvUQkEKTY21sSLNblNSy+ql6XuhVppoLnvOc6f2yO+U4YszRW20ib4aqoKL1jAnNEz7RHAZHPlJcJ9WZLudsjvmJ2uJR329TG/esvYUVGz9Gm2jnkbazI7ZS+71i33OttfPq/b8OcfnDnV0/awj9riUdOkFJt21ZTvoaq5+lTXVhyEU+kFJigWqCaiGqlvXpjVhHCHKrx+2h3z5+2+colDpNRfqd2qD14Y09e3uekNMiO4zfgdrJXprUpPvI17EcjY5HMZiOEOVXM7aExO2hKr180Y6oxpVQnpFGC527RUgZ8MzL+cTnVmxXS2jT3d+si7x3VuwG82lhnmc5TNt/Sp1oqUMPvUr9nrnFiCDZl3dU7t46d0ouzPo8xPVNTqtTUX30O8WKPkDoNGGRz4A8JaMH0NTsGvUNR1Fiw7AcD0d62ZI0vcXGs5cLfjfKRu6FYV2xdMKKlPd7TtTyplLG17GwudCpIPADOer0tpVKfpjrF9pQBUHioybyt4SqbKxKUEVKahVXRRkBJMbYB4yXx2LM1sw2KWou8jBhy4HiCNQeRm2VHCV2epvUTZ+J4OBwccR8Rwlj2btAVk3rWIJRl9lxqL8RnrznOzTcrS2yO07LWqKXNzmpHIZrew4C8ywux1Rt9iaj8GfPd/KNB46zviN00RESKREQKR0mwOITEPVp02ZW3SGTtFbKAVIGYzBOls5FUum1ekbMfJxY/GemTVXwqVBZ0Vh3MAfnOs8nWrHO4d7lUPE/SB1lGqjU7F0ZQwOhKkAzwjohsOuuPplqTKKTbzsQQLAHK/G/6z9QVeiGEY3+rqPy3Qe5SBMq3RXCsgXqFAGhXssL/iGfvkuWPuRZMvrzVcTOWvs+lUqNUZLs1M0WzNmpsblSNPOW/af0bXuaNX+V+yf61H6SmbU2S+HcpUqujAA7ty2R0N1a06zLl1HO46fV2NQH8MZ0hhzmTeiNFOefjrM6WzaKtTYIL0qZoqbk2pm3ZNznpxkS1BzpiT5s4/um/CdHMTWNqdcMe4VHv/ALpqyz4nV+u6jsmgnVbtIDqQypr2VqX3xmcwbnWfcPs2jT6rcpgdSGWmcyUD33gCeBvInaGzq2HYLUrHePqqzsfcHm2hhWOrknuzJ928ZN6+L7SSYKinV7tJR1bF0sLbjNfeI7r3MzwwSku7TUKty1lFhdjcm3jN2zujOIq23KLke0w3F/qa3wuZbtlfR6BY4h978CEhfN9T5WmbnIvG1UPrM+fWDPRR0Jwn3Tf6lT/KZDoZhfuj/qVf85P1Xg8+pq7aKTOmlsqs3q28SBL4nRTDD+D72c/NptHRvDD/AMemfFQfnJ+q8FITYZHp4ikniwvOzD7Lo+3UrH2aSMfiBLnS2ZST0aKDwVR+k6QJm+Srwiv4PZ9a1kprh0OrEh6pHgDYeZ8pM4PBLRQKt7aknMsx1YniTOiJi3bWiIiRSIiAiIgIiICfCbTh2ptqnh1u7ZnRBmzeXAczlKFt7pNVxN1vuU/YU6/mPrfLlOmHjuTGWcxTvSPp4tK6YezvoX1RDy9o/DxnmmMrNUdndizMbknUmdVUW1ynZsfo1XxZHVU91PvqmSfyjVvKe7DHHxTbzZXLOoA0Mrsd0d5/QSy9G+i2Kr50V+r0zriKgO+w/AmvnkJeNg9AaGGIdx11UevUFwp/Amg+JlmnHyfyd9YumHh13Vc2L0CwuGBJp9dUPpVa1nYnkDko8JPUsKieiir4AD5TbE8ltvdd5JPRERIpERAREQEREBERAREQEREBESP2htdad1Ubz92gW+m83Dw1+csmx21aoQFmIAGpOQEre1elJzWgLD7wjP8AlU/M+7v48diXqm9Rr20Gir4D9TnItQ1ZilBDUbiRki/mY5CdsfHJ3XLLK+o48SxJLMbk5libk+JM0YLZtXFNahT3hoajdmmv83HwF5cNm9B1uGxLdYderFxSXx4t528JaKdIKAFAAGQAFgB3ACbvmk6xZnj37VbY30f0aRD1z17jPtC1NTyTj53lqAtpPsTz5ZXLuu0knoiImVIiICIiAiIgIiICIiAiIgIifGYAEk2AzJOgHfA+zXXxCoLswA5/LmZzPjS32Yy+8b0f5Rq3wHPhIvF4xEYZtVqnQDtN5AZKPDleamO0tdWJ2k7egNwe0R2z4KfR88+Ug6uJG+Vpq1WocyB2iTpdmOmmp7uUk6WxatfOs3Vp92h7R/M+g8B75M4TBJRXdpoFHcOJ7ydSeZmtzH0zq1AYToq1SzYl8tepQ2Hgz6nyt4mWLD4ZaahUUKo0CiwHkJsiZuVvtqSQiImVIiICIiAiIgIiICIiAiIgIiICIiAkTisPXNQndpuoN0VnZbcyu6QWvxJ8LSWiWUQ5wNet9pUFJb5rTzcj85yHuM78Ds6nRFkW19TqzcyxzM6Yi1NEREikREBERAREQEREBERAREQEREBERAREQEREBERAREQEREBERAREQEREBER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Arrow Connector 5"/>
          <p:cNvCxnSpPr>
            <a:stCxn id="7" idx="6"/>
            <a:endCxn id="10" idx="1"/>
          </p:cNvCxnSpPr>
          <p:nvPr/>
        </p:nvCxnSpPr>
        <p:spPr>
          <a:xfrm>
            <a:off x="3352800" y="3276600"/>
            <a:ext cx="978386" cy="630583"/>
          </a:xfrm>
          <a:prstGeom prst="straightConnector1">
            <a:avLst/>
          </a:prstGeom>
          <a:ln w="444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819400" y="3048000"/>
            <a:ext cx="533400" cy="457200"/>
          </a:xfrm>
          <a:prstGeom prst="ellipse">
            <a:avLst/>
          </a:prstGeom>
          <a:solidFill>
            <a:srgbClr val="8080FF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19400" y="3840228"/>
            <a:ext cx="533400" cy="457200"/>
          </a:xfrm>
          <a:prstGeom prst="ellipse">
            <a:avLst/>
          </a:prstGeom>
          <a:solidFill>
            <a:srgbClr val="8080FF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819400" y="4632456"/>
            <a:ext cx="533400" cy="457200"/>
          </a:xfrm>
          <a:prstGeom prst="ellipse">
            <a:avLst/>
          </a:prstGeom>
          <a:solidFill>
            <a:srgbClr val="8080FF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>
            <a:stCxn id="8" idx="6"/>
            <a:endCxn id="10" idx="2"/>
          </p:cNvCxnSpPr>
          <p:nvPr/>
        </p:nvCxnSpPr>
        <p:spPr>
          <a:xfrm>
            <a:off x="3352800" y="4068828"/>
            <a:ext cx="879348" cy="0"/>
          </a:xfrm>
          <a:prstGeom prst="straightConnector1">
            <a:avLst/>
          </a:prstGeom>
          <a:ln w="444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6"/>
            <a:endCxn id="10" idx="3"/>
          </p:cNvCxnSpPr>
          <p:nvPr/>
        </p:nvCxnSpPr>
        <p:spPr>
          <a:xfrm flipV="1">
            <a:off x="3352800" y="4230473"/>
            <a:ext cx="978386" cy="630583"/>
          </a:xfrm>
          <a:prstGeom prst="straightConnector1">
            <a:avLst/>
          </a:prstGeom>
          <a:ln w="444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37026" y="3143740"/>
                <a:ext cx="498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026" y="3143740"/>
                <a:ext cx="49834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30727" y="3729724"/>
                <a:ext cx="498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727" y="3729724"/>
                <a:ext cx="498348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637026" y="4573232"/>
                <a:ext cx="498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026" y="4573232"/>
                <a:ext cx="498348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2819400" y="3048000"/>
                <a:ext cx="533400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048000"/>
                <a:ext cx="533400" cy="4572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2819400" y="3048000"/>
                <a:ext cx="533400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048000"/>
                <a:ext cx="533400" cy="4572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2819400" y="3840228"/>
                <a:ext cx="533400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840228"/>
                <a:ext cx="533400" cy="4572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2819400" y="3840228"/>
                <a:ext cx="533400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840228"/>
                <a:ext cx="533400" cy="457200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2819400" y="4632456"/>
                <a:ext cx="533400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632456"/>
                <a:ext cx="533400" cy="457200"/>
              </a:xfrm>
              <a:prstGeom prst="ellipse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2819400" y="4632456"/>
                <a:ext cx="533400" cy="457200"/>
              </a:xfrm>
              <a:prstGeom prst="ellipse">
                <a:avLst/>
              </a:prstGeom>
              <a:solidFill>
                <a:srgbClr val="8080FF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632456"/>
                <a:ext cx="533400" cy="457200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508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68621" y="3884162"/>
                <a:ext cx="3446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621" y="3884162"/>
                <a:ext cx="3446526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68621" y="3884162"/>
                <a:ext cx="3446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621" y="3884162"/>
                <a:ext cx="3446526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4" descr="Related imag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347823"/>
            <a:ext cx="3064606" cy="230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0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3" grpId="1" uiExpand="1" animBg="1"/>
      <p:bldP spid="24" grpId="0" animBg="1"/>
      <p:bldP spid="21" grpId="0" uiExpand="1" build="p" bldLvl="5"/>
      <p:bldP spid="16" grpId="0" uiExpand="1" animBg="1"/>
      <p:bldP spid="16" grpId="1" uiExpand="1" animBg="1"/>
      <p:bldP spid="17" grpId="0" uiExpand="1" animBg="1"/>
      <p:bldP spid="18" grpId="0" uiExpand="1" animBg="1"/>
      <p:bldP spid="18" grpId="1" uiExpand="1" animBg="1"/>
      <p:bldP spid="19" grpId="0" uiExpand="1" animBg="1"/>
      <p:bldP spid="20" grpId="0" uiExpand="1" animBg="1"/>
      <p:bldP spid="20" grpId="1" uiExpand="1" animBg="1"/>
      <p:bldP spid="22" grpId="0" uiExpand="1" animBg="1"/>
      <p:bldP spid="25" grpId="0" uiExpand="1"/>
      <p:bldP spid="26" grpId="0" uiExpand="1"/>
      <p:bldP spid="26" grpId="1" uiExpan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Splitting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35608" y="1524000"/>
            <a:ext cx="749808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A property: linear constraints on inputs and outputs</a:t>
            </a:r>
          </a:p>
          <a:p>
            <a:endParaRPr lang="en-US" sz="2400" dirty="0"/>
          </a:p>
          <a:p>
            <a:r>
              <a:rPr lang="en-US" sz="2400" dirty="0"/>
              <a:t>Without activation functions, network would be linear</a:t>
            </a:r>
          </a:p>
          <a:p>
            <a:endParaRPr lang="en-US" sz="2400" dirty="0"/>
          </a:p>
          <a:p>
            <a:r>
              <a:rPr lang="en-US" sz="2400" dirty="0"/>
              <a:t>Linear programs are easy to solve</a:t>
            </a:r>
          </a:p>
          <a:p>
            <a:endParaRPr lang="en-US" sz="2400" dirty="0"/>
          </a:p>
          <a:p>
            <a:r>
              <a:rPr lang="en-US" sz="2400" dirty="0"/>
              <a:t>Handling </a:t>
            </a:r>
            <a:r>
              <a:rPr lang="en-US" sz="2400" dirty="0" err="1"/>
              <a:t>ReLUs</a:t>
            </a:r>
            <a:r>
              <a:rPr lang="en-US" sz="2400" dirty="0"/>
              <a:t>: translate into a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sequence of linear problems</a:t>
            </a:r>
          </a:p>
        </p:txBody>
      </p:sp>
    </p:spTree>
    <p:extLst>
      <p:ext uri="{BB962C8B-B14F-4D97-AF65-F5344CB8AC3E}">
        <p14:creationId xmlns:p14="http://schemas.microsoft.com/office/powerpoint/2010/main" val="158971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Splitting (</a:t>
            </a:r>
            <a:r>
              <a:rPr lang="en-US" dirty="0" err="1"/>
              <a:t>cnt’d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524000"/>
                <a:ext cx="7498080" cy="51054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Case splitting approach:</a:t>
                </a:r>
              </a:p>
              <a:p>
                <a:pPr lvl="1"/>
                <a:r>
                  <a:rPr lang="en-US" sz="2000" dirty="0"/>
                  <a:t>Fix </a:t>
                </a:r>
                <a:r>
                  <a:rPr lang="en-US" sz="2000" i="1" dirty="0"/>
                  <a:t>each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ReLU</a:t>
                </a:r>
                <a:r>
                  <a:rPr lang="en-US" sz="2000" dirty="0"/>
                  <a:t> to a linear segment (active or inactive)</a:t>
                </a:r>
              </a:p>
              <a:p>
                <a:pPr lvl="1"/>
                <a:r>
                  <a:rPr lang="en-US" sz="2000" dirty="0"/>
                  <a:t>Solve the resulting linear problem</a:t>
                </a:r>
              </a:p>
              <a:p>
                <a:pPr lvl="1"/>
                <a:r>
                  <a:rPr lang="en-US" sz="2000" dirty="0"/>
                  <a:t>If property is violated for this configuration, stop</a:t>
                </a:r>
              </a:p>
              <a:p>
                <a:pPr lvl="1"/>
                <a:r>
                  <a:rPr lang="en-US" sz="2000" dirty="0"/>
                  <a:t>But if property holds, backtrack and try other option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State explosion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err="1"/>
                  <a:t>ReLUs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300</m:t>
                        </m:r>
                      </m:sup>
                    </m:sSup>
                  </m:oMath>
                </a14:m>
                <a:r>
                  <a:rPr lang="en-US" sz="2400" dirty="0"/>
                  <a:t> checks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524000"/>
                <a:ext cx="7498080" cy="5105400"/>
              </a:xfrm>
              <a:blipFill>
                <a:blip r:embed="rId3"/>
                <a:stretch>
                  <a:fillRect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981200" y="4800600"/>
                <a:ext cx="2514600" cy="7983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800600"/>
                <a:ext cx="2514600" cy="798338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6248400" y="4800600"/>
                <a:ext cx="2514600" cy="762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800600"/>
                <a:ext cx="2514600" cy="7620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628900" y="3733800"/>
            <a:ext cx="5486400" cy="451366"/>
            <a:chOff x="2590800" y="3733800"/>
            <a:chExt cx="5486400" cy="451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ounded Rectangle 2"/>
                <p:cNvSpPr/>
                <p:nvPr/>
              </p:nvSpPr>
              <p:spPr>
                <a:xfrm>
                  <a:off x="2590800" y="3733800"/>
                  <a:ext cx="2590800" cy="45136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ounded 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800" y="3733800"/>
                  <a:ext cx="2590800" cy="451366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/>
                <p:cNvSpPr/>
                <p:nvPr/>
              </p:nvSpPr>
              <p:spPr>
                <a:xfrm>
                  <a:off x="5486400" y="3733800"/>
                  <a:ext cx="2590800" cy="45136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𝑅𝑒𝐿𝑈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ounded 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3733800"/>
                  <a:ext cx="2590800" cy="451366"/>
                </a:xfrm>
                <a:prstGeom prst="round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Arrow Connector 10"/>
          <p:cNvCxnSpPr/>
          <p:nvPr/>
        </p:nvCxnSpPr>
        <p:spPr>
          <a:xfrm flipH="1">
            <a:off x="4495800" y="4267200"/>
            <a:ext cx="914400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70944" y="4267200"/>
            <a:ext cx="914400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/>
      <p:bldP spid="6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435608" y="1447800"/>
                <a:ext cx="7498080" cy="5334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sz="2400" dirty="0"/>
                  <a:t>Airborne Collision-Avoidance System for drones</a:t>
                </a:r>
                <a:endParaRPr lang="he-IL" sz="2400" dirty="0"/>
              </a:p>
              <a:p>
                <a:r>
                  <a:rPr lang="en-US" sz="2400" dirty="0"/>
                  <a:t>A new standard being developed by the FAA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Produce advisories: </a:t>
                </a:r>
              </a:p>
              <a:p>
                <a:pPr marL="859536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66FF"/>
                    </a:solidFill>
                  </a:rPr>
                  <a:t>Strong left (SL)</a:t>
                </a:r>
              </a:p>
              <a:p>
                <a:pPr marL="859536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66FF"/>
                    </a:solidFill>
                  </a:rPr>
                  <a:t>Weak left (L)</a:t>
                </a:r>
              </a:p>
              <a:p>
                <a:pPr marL="859536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66FF"/>
                    </a:solidFill>
                  </a:rPr>
                  <a:t>Strong right (SR)</a:t>
                </a:r>
              </a:p>
              <a:p>
                <a:pPr marL="859536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66FF"/>
                    </a:solidFill>
                  </a:rPr>
                  <a:t>Weak right (R)</a:t>
                </a:r>
              </a:p>
              <a:p>
                <a:pPr marL="859536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66FF"/>
                    </a:solidFill>
                  </a:rPr>
                  <a:t>Clear of conflict (COC)</a:t>
                </a:r>
                <a:br>
                  <a:rPr lang="en-US" sz="2000" dirty="0">
                    <a:solidFill>
                      <a:srgbClr val="0000FF"/>
                    </a:solidFill>
                  </a:rPr>
                </a:br>
                <a:endParaRPr lang="en-US" sz="2400" dirty="0">
                  <a:solidFill>
                    <a:srgbClr val="0000FF"/>
                  </a:solidFill>
                </a:endParaRPr>
              </a:p>
              <a:p>
                <a:r>
                  <a:rPr lang="en-US" sz="2400" dirty="0"/>
                  <a:t>FAA considering an implementation that 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sz="2400" dirty="0"/>
                  <a:t> deep neural networks 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08" y="1447800"/>
                <a:ext cx="7498080" cy="5334000"/>
              </a:xfrm>
              <a:prstGeom prst="rect">
                <a:avLst/>
              </a:prstGeom>
              <a:blipFill rotWithShape="0">
                <a:blip r:embed="rId3"/>
                <a:stretch>
                  <a:fillRect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ACAS Xu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362200"/>
            <a:ext cx="3530936" cy="27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5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Software Crisis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435608" y="16764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Software is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everywhere</a:t>
            </a:r>
          </a:p>
          <a:p>
            <a:pPr lvl="1"/>
            <a:endParaRPr lang="en-US" sz="2000" dirty="0"/>
          </a:p>
          <a:p>
            <a:r>
              <a:rPr lang="en-US" sz="2400" dirty="0"/>
              <a:t>Important that software be bug-free</a:t>
            </a:r>
          </a:p>
          <a:p>
            <a:endParaRPr lang="en-US" sz="2400" dirty="0"/>
          </a:p>
          <a:p>
            <a:r>
              <a:rPr lang="en-US" sz="2400" dirty="0"/>
              <a:t>Writing reliable software is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hard</a:t>
            </a:r>
          </a:p>
          <a:p>
            <a:endParaRPr lang="en-US" sz="2400" u="sng" dirty="0"/>
          </a:p>
          <a:p>
            <a:r>
              <a:rPr lang="en-US" sz="2400" dirty="0"/>
              <a:t>How can we improve software reliability using automated tools?</a:t>
            </a:r>
          </a:p>
          <a:p>
            <a:endParaRPr lang="en-US" sz="2400" u="sng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279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ACAS Xu: Example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74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524000"/>
                <a:ext cx="7498080" cy="4724400"/>
              </a:xfrm>
            </p:spPr>
            <p:txBody>
              <a:bodyPr>
                <a:normAutofit/>
              </a:bodyPr>
              <a:lstStyle/>
              <a:p>
                <a:r>
                  <a:rPr lang="en-US" sz="2400" i="1" dirty="0"/>
                  <a:t>“If the intruder is near and approaching from the left, the network advises strong right”</a:t>
                </a:r>
              </a:p>
              <a:p>
                <a:pPr lvl="1"/>
                <a:r>
                  <a:rPr lang="en-US" sz="2000" b="0" dirty="0"/>
                  <a:t>Distance: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12000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62000</m:t>
                    </m:r>
                  </m:oMath>
                </a14:m>
                <a:endParaRPr lang="en-US" sz="2000" i="1" dirty="0"/>
              </a:p>
              <a:p>
                <a:pPr lvl="1"/>
                <a:r>
                  <a:rPr lang="en-US" sz="2000" dirty="0"/>
                  <a:t>Angle to intruder: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b="0" i="1" dirty="0"/>
              </a:p>
              <a:p>
                <a:pPr lvl="1"/>
                <a:r>
                  <a:rPr lang="en-US" sz="2000" dirty="0"/>
                  <a:t>…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400" dirty="0"/>
                  <a:t>Property proved using verification </a:t>
                </a:r>
              </a:p>
            </p:txBody>
          </p:sp>
        </mc:Choice>
        <mc:Fallback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524000"/>
                <a:ext cx="7498080" cy="4724400"/>
              </a:xfrm>
              <a:blipFill>
                <a:blip r:embed="rId4"/>
                <a:stretch>
                  <a:fillRect t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07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ACAS Xu: Example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5608" y="1524000"/>
                <a:ext cx="7498080" cy="5105400"/>
              </a:xfrm>
            </p:spPr>
            <p:txBody>
              <a:bodyPr>
                <a:normAutofit/>
              </a:bodyPr>
              <a:lstStyle/>
              <a:p>
                <a:r>
                  <a:rPr lang="en-US" sz="2400" i="1" dirty="0"/>
                  <a:t>“If vertical separation is large and the previous advisory is weak left, the network advises COC or weak left”</a:t>
                </a:r>
              </a:p>
              <a:p>
                <a:pPr lvl="1"/>
                <a:r>
                  <a:rPr lang="en-US" sz="2000" b="0" dirty="0"/>
                  <a:t>Distance: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60760</m:t>
                    </m:r>
                  </m:oMath>
                </a14:m>
                <a:endParaRPr lang="en-US" sz="2000" i="1" dirty="0"/>
              </a:p>
              <a:p>
                <a:pPr lvl="1"/>
                <a:r>
                  <a:rPr lang="en-US" sz="2000" dirty="0"/>
                  <a:t>Time to loss of vertical separation: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τ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…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400" dirty="0"/>
                  <a:t>Counter-example discovered using verification</a:t>
                </a:r>
              </a:p>
            </p:txBody>
          </p:sp>
        </mc:Choice>
        <mc:Fallback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608" y="1524000"/>
                <a:ext cx="7498080" cy="5105400"/>
              </a:xfrm>
              <a:blipFill>
                <a:blip r:embed="rId3"/>
                <a:stretch>
                  <a:fillRect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41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 Verification</a:t>
            </a:r>
          </a:p>
        </p:txBody>
      </p:sp>
      <p:sp>
        <p:nvSpPr>
          <p:cNvPr id="5" name="AutoShape 4" descr="data:image/jpeg;base64,/9j/4AAQSkZJRgABAQAAAQABAAD/2wCEAAkGBhQQEBAUEhAWFRUSGBcSFhMVFxgUFBASFBIVFBUTFxQXGyYeGBkkGRIZHy8gIycqLiwsFh4xNTAqNSY3LCkBCQoKDgwOFw8PGiwkHyQsLCwsLSwsKSwsLCksLCkpLCwsLCwsLCwpKSksKS8sLCwpKSwpKSwpLCksKSwsLCksLP/AABEIAMwAzAMBIgACEQEDEQH/xAAcAAEAAgMBAQEAAAAAAAAAAAAABQYCAwQHAQj/xABAEAACAQIDBAYGBwcEAwAAAAABAgADEQQhMQUSQWEGEyJRcYEyQlKRobEHFDNTYnLBFSNDgpLC0pOy0dNEVKL/xAAYAQEBAQEBAAAAAAAAAAAAAAAAAQIDBP/EACARAQEAAgIDAQADAAAAAAAAAAABAhESIQMxQRMEImH/2gAMAwEAAhEDEQA/APcYiICIiAiIgIiICIiAiIgIiICIiAiIgIiICIiAiIgIiICIiAiIgIiICIiAiIgIiICIiAiIgIiICIiAiIgIiICIiAiIgIkB0j21Vw7U91V3HFt8gsd8XutgwtlmNb5904KXSItcnEMvGwppb5E/GamFs2zyi3RObZ1dqlKmzABmUE20z48p0zLRERAREQEREBERAREQEREBE0YvE7i6XYndVfaY8PDIkngATOVsKioXqEkgFma7AZZmwByHACUSMTi2MWNFC97tdwDqqsSVU3zuFI1nbIEREBERAREQObaGAWvTam+jcRqp4MOYOc88q4dqNRqb+kptyYcGHIj/AI4T0yQnSfYvXpvoP3lO9vxrqU/Uc/GdMMtXTGWO0TsfaL0vR7Scaf6qeB5aHlrLXhMWtVd5TfgRoVPcRwMoOzcTpLFhUNwyNuv36hh7LDiPiOEueKY1P1aoUEsbATQlZ2zAVRwDXLW7yBp4TiLszA1BmNFGarzHeefym6rUNgq+k+Q/COLeUxpvboweIZ9+4FlO6GF+0R6WR7jl750zCjSCKFGgFpnMqREQEREBERATGpUCgkmwAuT3ATKQm0cb1j7g9BDn+NwdPBT8fCWTaWt1KoXY1GFr5Kp9RP8AI2BPkOE07TPWtSoD+Id+pyooQTfxNl85lSe/zn3YKb5q1z/FO6nKilwvvNz5ia9J7TEREw0REQEREBERAREitpba3LrTAZhkT6iHn3nkPMiWTaW6V/pVgFoVRVUgLVJ3l4h9SwHEHj3Hxyy2VtMZa+Njb3yI2hQes5LEsTqx4D5AchMMPjHpU9ykCy1DumswPVgjMqnebT1cf66rhvtfErhhNSV2pux6suWsAwKgADgbkW77i8r2H2g4UBSt+9r5+6fKu0Md6hw/mG/UzhcbHWVaRiqzaU0X8zk/7VmW5XP8SmvIIzfEuPlKlR2xtEHtUqDDkbf3yVwu26x+0pKvgQf7pnVa3Ff6TfS3Q2divq9Wr1ji3WBadhS3hcAuHyNje26dZdKG2esVWSjUYMAwNlAIIuPSYHztPBOnX0Y4vE7TrVaKq6Yl9/fLqBSLW3lYE3sD3A5T3vY2zPq+HoUt6/VU0p73tbihb/CLNErm2n0pp4UKcSBSVzuqWdBc9wBYE+AuZLUK61FVkYMrC4I0InmH0q/RfidrYmjUpYimiU6e5u1N64bfJJAAOoI90tXRjZtfA4WjQLU6hpqoLEuLsEUNbI5FgT5yKtMSJ+u1/Zpe9/8AifRi654Uv/uB825tTqxuKe2419hdN7x4D38JC0qlgAOEkBsEuxd6pLMbkgW8hnoNAJ2U9jIvrH3CblkjFlqLr3ZFpqbNXO4DxVNXbyUGWWjSCKqqLBQFA7gBYCRj7MAqCoKrhgu4LBDYE3Nt5TbQe6bOpf8A9mp/TS/65m3ayaSUSOtVGldT+enf4qy/KfHx1VBd6aso1NNrED8r2+cjSSicmztq0sQm9SqBhyOY8RqJ1yBERATGpUCgliABqTkBNWIxQWwA3mOiDU8z3DmZy16q0/3ldxcZqvqp+UcW5nytLoZ1d6qOKJ3aO/jxQctfDSQ2NqKCKaLvvwpprbnwUczO/wDfYnvo0zxP2rjkD6Pn7pIYPAJRFkW18ydWY95Y5kzUvFnW0LhOjO92sSQQM+pX7MfnOr/LxnJjNrium4FVKRtbIFyNVI4JwPE+EtjLcEHjlKXj+itan9laooyAuFqADQEHJvG48JZd3tLNenfTajYAovdz980V8PTPosVPjcfGV8VHDbhVgw9UghrHQ2OdspJYfZWIfSmRzbKdZNfXPf8Ag1KoDkwPO820qB9ap5Cbj0argXLKPOU6l0voviHoU6yvUQkEKTY21sSLNblNSy+ql6XuhVppoLnvOc6f2yO+U4YszRW20ib4aqoKL1jAnNEz7RHAZHPlJcJ9WZLudsjvmJ2uJR329TG/esvYUVGz9Gm2jnkbazI7ZS+71i33OttfPq/b8OcfnDnV0/awj9riUdOkFJt21ZTvoaq5+lTXVhyEU+kFJigWqCaiGqlvXpjVhHCHKrx+2h3z5+2+colDpNRfqd2qD14Y09e3uekNMiO4zfgdrJXprUpPvI17EcjY5HMZiOEOVXM7aExO2hKr180Y6oxpVQnpFGC527RUgZ8MzL+cTnVmxXS2jT3d+si7x3VuwG82lhnmc5TNt/Sp1oqUMPvUr9nrnFiCDZl3dU7t46d0ouzPo8xPVNTqtTUX30O8WKPkDoNGGRz4A8JaMH0NTsGvUNR1Fiw7AcD0d62ZI0vcXGs5cLfjfKRu6FYV2xdMKKlPd7TtTyplLG17GwudCpIPADOer0tpVKfpjrF9pQBUHioybyt4SqbKxKUEVKahVXRRkBJMbYB4yXx2LM1sw2KWou8jBhy4HiCNQeRm2VHCV2epvUTZ+J4OBwccR8Rwlj2btAVk3rWIJRl9lxqL8RnrznOzTcrS2yO07LWqKXNzmpHIZrew4C8ywux1Rt9iaj8GfPd/KNB46zviN00RESKREQKR0mwOITEPVp02ZW3SGTtFbKAVIGYzBOls5FUum1ekbMfJxY/GemTVXwqVBZ0Vh3MAfnOs8nWrHO4d7lUPE/SB1lGqjU7F0ZQwOhKkAzwjohsOuuPplqTKKTbzsQQLAHK/G/6z9QVeiGEY3+rqPy3Qe5SBMq3RXCsgXqFAGhXssL/iGfvkuWPuRZMvrzVcTOWvs+lUqNUZLs1M0WzNmpsblSNPOW/af0bXuaNX+V+yf61H6SmbU2S+HcpUqujAA7ty2R0N1a06zLl1HO46fV2NQH8MZ0hhzmTeiNFOefjrM6WzaKtTYIL0qZoqbk2pm3ZNznpxkS1BzpiT5s4/um/CdHMTWNqdcMe4VHv/ALpqyz4nV+u6jsmgnVbtIDqQypr2VqX3xmcwbnWfcPs2jT6rcpgdSGWmcyUD33gCeBvInaGzq2HYLUrHePqqzsfcHm2hhWOrknuzJ928ZN6+L7SSYKinV7tJR1bF0sLbjNfeI7r3MzwwSku7TUKty1lFhdjcm3jN2zujOIq23KLke0w3F/qa3wuZbtlfR6BY4h978CEhfN9T5WmbnIvG1UPrM+fWDPRR0Jwn3Tf6lT/KZDoZhfuj/qVf85P1Xg8+pq7aKTOmlsqs3q28SBL4nRTDD+D72c/NptHRvDD/AMemfFQfnJ+q8FITYZHp4ikniwvOzD7Lo+3UrH2aSMfiBLnS2ZST0aKDwVR+k6QJm+Srwiv4PZ9a1kprh0OrEh6pHgDYeZ8pM4PBLRQKt7aknMsx1YniTOiJi3bWiIiRSIiAiIgIiICfCbTh2ptqnh1u7ZnRBmzeXAczlKFt7pNVxN1vuU/YU6/mPrfLlOmHjuTGWcxTvSPp4tK6YezvoX1RDy9o/DxnmmMrNUdndizMbknUmdVUW1ynZsfo1XxZHVU91PvqmSfyjVvKe7DHHxTbzZXLOoA0Mrsd0d5/QSy9G+i2Kr50V+r0zriKgO+w/AmvnkJeNg9AaGGIdx11UevUFwp/Amg+JlmnHyfyd9YumHh13Vc2L0CwuGBJp9dUPpVa1nYnkDko8JPUsKieiir4AD5TbE8ltvdd5JPRERIpERAREQEREBERAREQEREBESP2htdad1Ubz92gW+m83Dw1+csmx21aoQFmIAGpOQEre1elJzWgLD7wjP8AlU/M+7v48diXqm9Rr20Gir4D9TnItQ1ZilBDUbiRki/mY5CdsfHJ3XLLK+o48SxJLMbk5libk+JM0YLZtXFNahT3hoajdmmv83HwF5cNm9B1uGxLdYderFxSXx4t528JaKdIKAFAAGQAFgB3ACbvmk6xZnj37VbY30f0aRD1z17jPtC1NTyTj53lqAtpPsTz5ZXLuu0knoiImVIiICIiAiIgIiICIiAiIgIifGYAEk2AzJOgHfA+zXXxCoLswA5/LmZzPjS32Yy+8b0f5Rq3wHPhIvF4xEYZtVqnQDtN5AZKPDleamO0tdWJ2k7egNwe0R2z4KfR88+Ug6uJG+Vpq1WocyB2iTpdmOmmp7uUk6WxatfOs3Vp92h7R/M+g8B75M4TBJRXdpoFHcOJ7ydSeZmtzH0zq1AYToq1SzYl8tepQ2Hgz6nyt4mWLD4ZaahUUKo0CiwHkJsiZuVvtqSQiImVIiICIiAiIgIiICIiAiIgIiICIiAkTisPXNQndpuoN0VnZbcyu6QWvxJ8LSWiWUQ5wNet9pUFJb5rTzcj85yHuM78Ds6nRFkW19TqzcyxzM6Yi1NEREikREBERAREQEREBERAREQEREBERAREQEREBERAREQEREBERAREQEREBER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35608" y="1600200"/>
            <a:ext cx="749808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Neural network verification reduces solving (many) LPs</a:t>
            </a:r>
          </a:p>
          <a:p>
            <a:endParaRPr lang="en-US" sz="2400" dirty="0"/>
          </a:p>
          <a:p>
            <a:r>
              <a:rPr lang="en-US" sz="2400" dirty="0"/>
              <a:t>LPs easy to solve, </a:t>
            </a:r>
          </a:p>
          <a:p>
            <a:pPr lvl="1"/>
            <a:r>
              <a:rPr lang="en-US" sz="2000" dirty="0"/>
              <a:t>But their number can be 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exponential</a:t>
            </a:r>
            <a:r>
              <a:rPr lang="en-US" sz="2000" dirty="0"/>
              <a:t> in size of network</a:t>
            </a:r>
          </a:p>
          <a:p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2400" dirty="0"/>
              <a:t>Solving LPs quickly plays a key role</a:t>
            </a:r>
          </a:p>
          <a:p>
            <a:endParaRPr lang="en-US" sz="2400" dirty="0"/>
          </a:p>
          <a:p>
            <a:r>
              <a:rPr lang="en-US" sz="2400" dirty="0"/>
              <a:t>Can be combined with SAT and SMT techniques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Customize</a:t>
            </a:r>
            <a:r>
              <a:rPr lang="en-US" sz="2400" dirty="0"/>
              <a:t> simplex to work better on these problems?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842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2057400"/>
            <a:ext cx="8153400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4400" dirty="0"/>
              <a:t>But first, a few </a:t>
            </a:r>
            <a:br>
              <a:rPr lang="en-US" sz="4400" dirty="0"/>
            </a:br>
            <a:r>
              <a:rPr lang="en-US" sz="4400" dirty="0"/>
              <a:t>motivating examples…</a:t>
            </a:r>
          </a:p>
        </p:txBody>
      </p:sp>
    </p:spTree>
    <p:extLst>
      <p:ext uri="{BB962C8B-B14F-4D97-AF65-F5344CB8AC3E}">
        <p14:creationId xmlns:p14="http://schemas.microsoft.com/office/powerpoint/2010/main" val="313864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Therac-25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1985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740" b="-1276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 radiation therapy machine for treating cancer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Due to a bug (race condition): dosage increased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/>
                  <a:t> patients killed</a:t>
                </a:r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650" y="4038600"/>
            <a:ext cx="4318350" cy="23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2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Ariane 5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74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Satellite launching rocket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Test flight: self destruct</a:t>
                </a:r>
                <a:br>
                  <a:rPr lang="en-US" sz="2400" dirty="0"/>
                </a:br>
                <a:r>
                  <a:rPr lang="en-US" sz="2400" dirty="0"/>
                  <a:t>after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37</m:t>
                    </m:r>
                  </m:oMath>
                </a14:m>
                <a:r>
                  <a:rPr lang="en-US" sz="2400" dirty="0"/>
                  <a:t> seconds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Direct costs: more than </a:t>
                </a:r>
                <a:br>
                  <a:rPr lang="en-US" sz="2400" dirty="0"/>
                </a:br>
                <a:r>
                  <a:rPr lang="en-US" sz="2400" dirty="0"/>
                  <a:t>500,000,000 Euros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Faulty conversion from </a:t>
                </a:r>
                <a:br>
                  <a:rPr lang="en-US" sz="2400" dirty="0"/>
                </a:br>
                <a:r>
                  <a:rPr lang="en-US" sz="2400" dirty="0"/>
                  <a:t>float to integer value</a:t>
                </a:r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524000"/>
            <a:ext cx="2892445" cy="30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Heartbleed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014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740" b="-1276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Security bug in OpenSSL</a:t>
            </a:r>
          </a:p>
          <a:p>
            <a:endParaRPr lang="en-US" sz="2400" dirty="0"/>
          </a:p>
          <a:p>
            <a:r>
              <a:rPr lang="en-US" sz="2400" dirty="0"/>
              <a:t>A buffer over-read error 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Damage estimates:</a:t>
            </a:r>
          </a:p>
          <a:p>
            <a:pPr lvl="1"/>
            <a:r>
              <a:rPr lang="en-US" sz="2000" dirty="0"/>
              <a:t>5% of top level internet domains</a:t>
            </a:r>
          </a:p>
        </p:txBody>
      </p:sp>
      <p:pic>
        <p:nvPicPr>
          <p:cNvPr id="2050" name="Picture 2" descr="https://upload.wikimedia.org/wikipedia/commons/thumb/d/dc/Heartbleed.svg/220px-Heartble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74788"/>
            <a:ext cx="20955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05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12284</TotalTime>
  <Words>1764</Words>
  <Application>Microsoft Office PowerPoint</Application>
  <PresentationFormat>On-screen Show (4:3)</PresentationFormat>
  <Paragraphs>529</Paragraphs>
  <Slides>52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Cambria Math</vt:lpstr>
      <vt:lpstr>Consolas</vt:lpstr>
      <vt:lpstr>Gill Sans MT</vt:lpstr>
      <vt:lpstr>Verdana</vt:lpstr>
      <vt:lpstr>Wingdings 2</vt:lpstr>
      <vt:lpstr>Solstice</vt:lpstr>
      <vt:lpstr>Automated Reasoning about Software  (67532)</vt:lpstr>
      <vt:lpstr>Technical Details</vt:lpstr>
      <vt:lpstr>The Software Crisis</vt:lpstr>
      <vt:lpstr>Errors are Abundant</vt:lpstr>
      <vt:lpstr>The Software Crisis (cnt’d)</vt:lpstr>
      <vt:lpstr>PowerPoint Presentation</vt:lpstr>
      <vt:lpstr>Therac-25 (1985)</vt:lpstr>
      <vt:lpstr>Ariane 5 (1996)</vt:lpstr>
      <vt:lpstr>Heartbleed (2014)</vt:lpstr>
      <vt:lpstr>PowerPoint Presentation</vt:lpstr>
      <vt:lpstr>Programming by Machine Learning</vt:lpstr>
      <vt:lpstr>Autonomous Vehicles (2017)</vt:lpstr>
      <vt:lpstr>Adversarial Inputs (2014-?)</vt:lpstr>
      <vt:lpstr>Adversarial Inputs (cnt’d)</vt:lpstr>
      <vt:lpstr>PowerPoint Presentation</vt:lpstr>
      <vt:lpstr>Testing and Simulation</vt:lpstr>
      <vt:lpstr>Formal Methods</vt:lpstr>
      <vt:lpstr>Formal Verification</vt:lpstr>
      <vt:lpstr>Automatic Analysis</vt:lpstr>
      <vt:lpstr>Limitations</vt:lpstr>
      <vt:lpstr>Automated Reasoning in Practice</vt:lpstr>
      <vt:lpstr>Some Success Stories</vt:lpstr>
      <vt:lpstr>PowerPoint Presentation</vt:lpstr>
      <vt:lpstr>Automated Solvers</vt:lpstr>
      <vt:lpstr>Automated Solvers (cnt’d)</vt:lpstr>
      <vt:lpstr>Verification as Satisfiability</vt:lpstr>
      <vt:lpstr>Who Watches the Watchmen?</vt:lpstr>
      <vt:lpstr>Kinds of Solvers</vt:lpstr>
      <vt:lpstr>Final Project</vt:lpstr>
      <vt:lpstr>SAT Solvers</vt:lpstr>
      <vt:lpstr>SAT Solvers (cnt’d)</vt:lpstr>
      <vt:lpstr>SAT Solvers Applications: Bounded Model Checking</vt:lpstr>
      <vt:lpstr>SAT Solvers Applications: Bounded Model Checking (cnt’d)</vt:lpstr>
      <vt:lpstr>SAT Solvers Applications: Bounded Model Checking (cnt’d)</vt:lpstr>
      <vt:lpstr>SMT Solvers</vt:lpstr>
      <vt:lpstr>SMT Solvers</vt:lpstr>
      <vt:lpstr>SMT Solvers</vt:lpstr>
      <vt:lpstr>The DPLL(T) Architecture</vt:lpstr>
      <vt:lpstr>SMT Applications:  Symbolic Execution</vt:lpstr>
      <vt:lpstr>SMT Applications:  Compositional Verification</vt:lpstr>
      <vt:lpstr>Linear Programming (LP) Solvers</vt:lpstr>
      <vt:lpstr>The Simplex Algorithm</vt:lpstr>
      <vt:lpstr>LP Applications: Verifying Neural Networks</vt:lpstr>
      <vt:lpstr>Verifying Neural Networks</vt:lpstr>
      <vt:lpstr>Activation Functions</vt:lpstr>
      <vt:lpstr>Rectified Linear Units (ReLUs)</vt:lpstr>
      <vt:lpstr>Case Splitting </vt:lpstr>
      <vt:lpstr>Case Splitting (cnt’d) </vt:lpstr>
      <vt:lpstr>Example: ACAS Xu</vt:lpstr>
      <vt:lpstr>ACAS Xu: Example 1</vt:lpstr>
      <vt:lpstr>ACAS Xu: Example 2</vt:lpstr>
      <vt:lpstr>Neural Network Verification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</dc:creator>
  <cp:lastModifiedBy>Guy Katz</cp:lastModifiedBy>
  <cp:revision>616</cp:revision>
  <dcterms:created xsi:type="dcterms:W3CDTF">2012-06-16T17:56:57Z</dcterms:created>
  <dcterms:modified xsi:type="dcterms:W3CDTF">2019-10-27T18:58:03Z</dcterms:modified>
</cp:coreProperties>
</file>